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20"/>
  </p:notesMasterIdLst>
  <p:handoutMasterIdLst>
    <p:handoutMasterId r:id="rId21"/>
  </p:handoutMasterIdLst>
  <p:sldIdLst>
    <p:sldId id="270" r:id="rId2"/>
    <p:sldId id="268" r:id="rId3"/>
    <p:sldId id="300" r:id="rId4"/>
    <p:sldId id="301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5" r:id="rId13"/>
    <p:sldId id="296" r:id="rId14"/>
    <p:sldId id="297" r:id="rId15"/>
    <p:sldId id="298" r:id="rId16"/>
    <p:sldId id="299" r:id="rId17"/>
    <p:sldId id="275" r:id="rId18"/>
    <p:sldId id="285" r:id="rId19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1FA18A1-81C4-4296-9EE3-2BDF415FB16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2022/6/1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09989A6-19DF-4DCB-BB90-524C1FDD1EE5}" type="datetime1">
              <a:rPr lang="zh-TW" altLang="en-US" noProof="0" smtClean="0"/>
              <a:t>2022/6/1</a:t>
            </a:fld>
            <a:endParaRPr 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noProof="0"/>
              <a:t>按一下以編輯母片文字樣式</a:t>
            </a:r>
          </a:p>
          <a:p>
            <a:pPr lvl="1" rtl="0"/>
            <a:r>
              <a:rPr lang="zh-tw" noProof="0"/>
              <a:t>第二層</a:t>
            </a:r>
          </a:p>
          <a:p>
            <a:pPr lvl="2" rtl="0"/>
            <a:r>
              <a:rPr lang="zh-tw" noProof="0"/>
              <a:t>第三層</a:t>
            </a:r>
          </a:p>
          <a:p>
            <a:pPr lvl="3" rtl="0"/>
            <a:r>
              <a:rPr lang="zh-tw" noProof="0"/>
              <a:t>第四層</a:t>
            </a:r>
          </a:p>
          <a:p>
            <a:pPr lvl="4" rtl="0"/>
            <a:r>
              <a:rPr lang="zh-tw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03FA8-A3F3-7640-B13D-36C73B3E558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773F73E-E271-42E8-9821-5104CCC39A3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2F68908-A774-4298-9591-89BBBA4D4380}" type="datetime1">
              <a:rPr lang="zh-TW" altLang="en-US" noProof="0" smtClean="0"/>
              <a:t>2022/6/1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266F5E8-6691-48E6-8AF2-D09EF21727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2B3B7DA-200B-4DF4-B240-9B17F3F95B16}" type="datetime1">
              <a:rPr lang="zh-TW" altLang="en-US" noProof="0" smtClean="0"/>
              <a:t>2022/6/1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5906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F6627C6-7ABA-4E0D-AC3D-5CF0E1C539F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A27CD5A-EF07-4D55-A7DA-AD50581DA2D0}" type="datetime1">
              <a:rPr lang="zh-TW" altLang="en-US" noProof="0" smtClean="0"/>
              <a:t>2022/6/1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9FDF27D-A2A8-418D-876D-F35A41C4A8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20E942A-0C10-481E-96D0-CB832D0440EC}" type="datetime1">
              <a:rPr lang="zh-TW" altLang="en-US" noProof="0" smtClean="0"/>
              <a:t>2022/6/1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手繪多邊形：圖案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手繪多邊形：圖案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圖片版面配置區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noProof="0"/>
              <a:t>職稱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noProof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內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手繪多邊形：圖案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文字版面配置區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文字版面配置區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cxnSp>
        <p:nvCxnSpPr>
          <p:cNvPr id="28" name="直線接點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3" name="內容預留位置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EF11EFD-9841-42A3-B4A3-6FBC4F11D4C1}" type="datetime1">
              <a:rPr lang="zh-TW" altLang="en-US" smtClean="0"/>
              <a:t>2022/6/1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像和標題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：圖案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圖片版面配置區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cxnSp>
        <p:nvCxnSpPr>
          <p:cNvPr id="24" name="直線接點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259054F-9EC0-4FF9-BE0B-E7D14170D6C5}" type="datetime1">
              <a:rPr lang="zh-TW" altLang="en-US" smtClean="0"/>
              <a:t>2022/6/1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noProof="0"/>
              <a:t>按一下以編輯母片文字樣式</a:t>
            </a:r>
          </a:p>
          <a:p>
            <a:pPr lvl="1" rtl="0"/>
            <a:r>
              <a:rPr lang="zh-tw" noProof="0"/>
              <a:t>第二層</a:t>
            </a:r>
          </a:p>
          <a:p>
            <a:pPr lvl="2" rtl="0"/>
            <a:r>
              <a:rPr lang="zh-tw" noProof="0"/>
              <a:t>第三層</a:t>
            </a:r>
          </a:p>
          <a:p>
            <a:pPr lvl="3" rtl="0"/>
            <a:r>
              <a:rPr lang="zh-tw" noProof="0"/>
              <a:t>第四層</a:t>
            </a:r>
          </a:p>
          <a:p>
            <a:pPr lvl="4" rtl="0"/>
            <a:r>
              <a:rPr lang="zh-tw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6499227-A77C-46B9-8C77-E9B6F0EF6D7E}" type="datetime1">
              <a:rPr lang="zh-TW" altLang="en-US" smtClean="0"/>
              <a:t>2022/6/1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toyota-lf.com/products/detail/key_soco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8081/psi/product/" TargetMode="External"/><Relationship Id="rId3" Type="http://schemas.openxmlformats.org/officeDocument/2006/relationships/hyperlink" Target="http://localhost:8081/psi/department/" TargetMode="External"/><Relationship Id="rId7" Type="http://schemas.openxmlformats.org/officeDocument/2006/relationships/hyperlink" Target="http://localhost:8081/psi/customer/" TargetMode="External"/><Relationship Id="rId2" Type="http://schemas.openxmlformats.org/officeDocument/2006/relationships/hyperlink" Target="http://localhost:8081/psi/pag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081/psi/order/" TargetMode="External"/><Relationship Id="rId5" Type="http://schemas.openxmlformats.org/officeDocument/2006/relationships/hyperlink" Target="http://localhost:8081/psi/inventory/" TargetMode="External"/><Relationship Id="rId4" Type="http://schemas.openxmlformats.org/officeDocument/2006/relationships/hyperlink" Target="http://localhost:8081/psi/supplier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8081/psi/product/" TargetMode="External"/><Relationship Id="rId3" Type="http://schemas.openxmlformats.org/officeDocument/2006/relationships/hyperlink" Target="http://localhost:8081/psi/department/" TargetMode="External"/><Relationship Id="rId7" Type="http://schemas.openxmlformats.org/officeDocument/2006/relationships/hyperlink" Target="http://localhost:8081/psi/customer/" TargetMode="External"/><Relationship Id="rId2" Type="http://schemas.openxmlformats.org/officeDocument/2006/relationships/hyperlink" Target="http://localhost:8081/psi/pag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081/psi/order/" TargetMode="External"/><Relationship Id="rId5" Type="http://schemas.openxmlformats.org/officeDocument/2006/relationships/hyperlink" Target="http://localhost:8081/psi/inventory/" TargetMode="External"/><Relationship Id="rId4" Type="http://schemas.openxmlformats.org/officeDocument/2006/relationships/hyperlink" Target="http://localhost:8081/psi/supplier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版面配置區 12" descr="花的特寫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451630"/>
            <a:ext cx="10972800" cy="2213923"/>
          </a:xfrm>
        </p:spPr>
        <p:txBody>
          <a:bodyPr rtlCol="0">
            <a:normAutofit fontScale="90000"/>
          </a:bodyPr>
          <a:lstStyle/>
          <a:p>
            <a:br>
              <a:rPr lang="ja-JP" altLang="en-US" dirty="0">
                <a:solidFill>
                  <a:srgbClr val="000000"/>
                </a:solidFill>
                <a:latin typeface="游ゴシック体"/>
              </a:rPr>
            </a:br>
            <a:r>
              <a:rPr lang="ja-JP" altLang="en-US" dirty="0">
                <a:solidFill>
                  <a:srgbClr val="000000"/>
                </a:solidFill>
                <a:latin typeface="游ゴシック体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シンプル在庫管理システム</a:t>
            </a:r>
            <a:br>
              <a:rPr lang="ja-JP" alt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</a:rPr>
            </a:br>
            <a:br>
              <a:rPr lang="en-US" altLang="ja-JP" sz="1800" dirty="0">
                <a:solidFill>
                  <a:srgbClr val="000000"/>
                </a:solidFill>
                <a:latin typeface="游ゴシック体"/>
              </a:rPr>
            </a:br>
            <a:r>
              <a:rPr lang="en-US" altLang="zh-TW" sz="1800" b="0" i="0" dirty="0">
                <a:solidFill>
                  <a:srgbClr val="222226"/>
                </a:solidFill>
                <a:effectLst/>
                <a:latin typeface="-apple-system"/>
              </a:rPr>
              <a:t>Supply Chain Management System</a:t>
            </a:r>
            <a:endParaRPr lang="zh-tw" sz="1800" dirty="0"/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B43073-A002-75E4-31C5-D6EF70A24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Order (customer)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7387699-283E-E7E3-5253-F02B3B560B0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67513" y="1265238"/>
            <a:ext cx="7266499" cy="491172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22C5698-F013-60AC-BE34-B6D34A75419D}"/>
              </a:ext>
            </a:extLst>
          </p:cNvPr>
          <p:cNvSpPr txBox="1"/>
          <p:nvPr/>
        </p:nvSpPr>
        <p:spPr>
          <a:xfrm>
            <a:off x="3639689" y="2776313"/>
            <a:ext cx="697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Today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2A8B2D8-FBAC-EAF0-DE53-9AA8FB13E4AF}"/>
              </a:ext>
            </a:extLst>
          </p:cNvPr>
          <p:cNvSpPr txBox="1"/>
          <p:nvPr/>
        </p:nvSpPr>
        <p:spPr>
          <a:xfrm>
            <a:off x="3565587" y="3421566"/>
            <a:ext cx="2247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Selection customer</a:t>
            </a:r>
            <a:r>
              <a:rPr lang="en-US" altLang="zh-TW" sz="1200" dirty="0"/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name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FD24D2-36FB-881A-665D-4F258A597F07}"/>
              </a:ext>
            </a:extLst>
          </p:cNvPr>
          <p:cNvSpPr txBox="1"/>
          <p:nvPr/>
        </p:nvSpPr>
        <p:spPr>
          <a:xfrm>
            <a:off x="3441150" y="4067237"/>
            <a:ext cx="2247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Selection employee</a:t>
            </a:r>
            <a:r>
              <a:rPr lang="en-US" altLang="zh-TW" sz="1200" dirty="0"/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name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D4620C3-EE2D-D33A-7470-BFD4B7824D38}"/>
              </a:ext>
            </a:extLst>
          </p:cNvPr>
          <p:cNvCxnSpPr/>
          <p:nvPr/>
        </p:nvCxnSpPr>
        <p:spPr>
          <a:xfrm>
            <a:off x="3506598" y="4639112"/>
            <a:ext cx="1375795" cy="654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D34017F-BD62-E331-FD7B-E994EC258987}"/>
              </a:ext>
            </a:extLst>
          </p:cNvPr>
          <p:cNvSpPr/>
          <p:nvPr/>
        </p:nvSpPr>
        <p:spPr>
          <a:xfrm>
            <a:off x="4127383" y="5293453"/>
            <a:ext cx="2365696" cy="8835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EF03EC7-5FD9-B426-FAF5-8FED6F25E5AC}"/>
              </a:ext>
            </a:extLst>
          </p:cNvPr>
          <p:cNvSpPr txBox="1"/>
          <p:nvPr/>
        </p:nvSpPr>
        <p:spPr>
          <a:xfrm>
            <a:off x="7033018" y="5454262"/>
            <a:ext cx="1119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0" i="0" dirty="0">
                <a:solidFill>
                  <a:srgbClr val="FF0000"/>
                </a:solidFill>
                <a:effectLst/>
                <a:latin typeface="Open Sans" panose="020B0604020202020204" pitchFamily="34" charset="0"/>
              </a:rPr>
              <a:t>modify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BF24135-76E1-EE23-B2E9-2885E22B91F9}"/>
              </a:ext>
            </a:extLst>
          </p:cNvPr>
          <p:cNvSpPr txBox="1"/>
          <p:nvPr/>
        </p:nvSpPr>
        <p:spPr>
          <a:xfrm>
            <a:off x="7734650" y="5054726"/>
            <a:ext cx="1443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i="0" dirty="0">
                <a:solidFill>
                  <a:srgbClr val="FF0000"/>
                </a:solidFill>
                <a:effectLst/>
                <a:latin typeface="Open Sans" panose="020B0604020202020204" pitchFamily="34" charset="0"/>
              </a:rPr>
              <a:t>orderItem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409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2396C7-47D5-0C45-5336-8FF1CB204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OrderItem (customer)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C2A0B5C-47F0-0CE4-B28D-D659BC153C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85812" y="1147792"/>
            <a:ext cx="7899617" cy="4911725"/>
          </a:xfrm>
        </p:spPr>
      </p:pic>
      <p:sp>
        <p:nvSpPr>
          <p:cNvPr id="6" name="語音泡泡: 矩形 5">
            <a:extLst>
              <a:ext uri="{FF2B5EF4-FFF2-40B4-BE49-F238E27FC236}">
                <a16:creationId xmlns:a16="http://schemas.microsoft.com/office/drawing/2014/main" id="{94EBBE53-8B6F-1ABC-C64F-19F0E798A3F9}"/>
              </a:ext>
            </a:extLst>
          </p:cNvPr>
          <p:cNvSpPr/>
          <p:nvPr/>
        </p:nvSpPr>
        <p:spPr>
          <a:xfrm rot="16200000">
            <a:off x="1200342" y="3237439"/>
            <a:ext cx="931178" cy="2459397"/>
          </a:xfrm>
          <a:prstGeom prst="wedgeRectCallout">
            <a:avLst>
              <a:gd name="adj1" fmla="val -22635"/>
              <a:gd name="adj2" fmla="val 5761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A8A8F25-D882-9479-CF33-731F93FE518F}"/>
              </a:ext>
            </a:extLst>
          </p:cNvPr>
          <p:cNvSpPr txBox="1"/>
          <p:nvPr/>
        </p:nvSpPr>
        <p:spPr>
          <a:xfrm>
            <a:off x="436231" y="4076832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Selection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product 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And product amount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8DA41F9-E564-5581-2F5C-585343018F29}"/>
              </a:ext>
            </a:extLst>
          </p:cNvPr>
          <p:cNvCxnSpPr/>
          <p:nvPr/>
        </p:nvCxnSpPr>
        <p:spPr>
          <a:xfrm flipV="1">
            <a:off x="3976382" y="4236440"/>
            <a:ext cx="3523376" cy="1702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1C500FF-B308-90DC-6932-FF95CEB8843A}"/>
              </a:ext>
            </a:extLst>
          </p:cNvPr>
          <p:cNvSpPr/>
          <p:nvPr/>
        </p:nvSpPr>
        <p:spPr>
          <a:xfrm>
            <a:off x="4943242" y="3187707"/>
            <a:ext cx="4362946" cy="104873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語音泡泡: 矩形 12">
            <a:extLst>
              <a:ext uri="{FF2B5EF4-FFF2-40B4-BE49-F238E27FC236}">
                <a16:creationId xmlns:a16="http://schemas.microsoft.com/office/drawing/2014/main" id="{03E463B6-232A-BA65-FEF1-1163EE1A36EE}"/>
              </a:ext>
            </a:extLst>
          </p:cNvPr>
          <p:cNvSpPr/>
          <p:nvPr/>
        </p:nvSpPr>
        <p:spPr>
          <a:xfrm rot="16200000">
            <a:off x="1133851" y="4401351"/>
            <a:ext cx="1234721" cy="2629951"/>
          </a:xfrm>
          <a:custGeom>
            <a:avLst/>
            <a:gdLst>
              <a:gd name="connsiteX0" fmla="*/ 0 w 1234721"/>
              <a:gd name="connsiteY0" fmla="*/ 0 h 2459397"/>
              <a:gd name="connsiteX1" fmla="*/ 205787 w 1234721"/>
              <a:gd name="connsiteY1" fmla="*/ 0 h 2459397"/>
              <a:gd name="connsiteX2" fmla="*/ 205787 w 1234721"/>
              <a:gd name="connsiteY2" fmla="*/ 0 h 2459397"/>
              <a:gd name="connsiteX3" fmla="*/ 514467 w 1234721"/>
              <a:gd name="connsiteY3" fmla="*/ 0 h 2459397"/>
              <a:gd name="connsiteX4" fmla="*/ 1234721 w 1234721"/>
              <a:gd name="connsiteY4" fmla="*/ 0 h 2459397"/>
              <a:gd name="connsiteX5" fmla="*/ 1234721 w 1234721"/>
              <a:gd name="connsiteY5" fmla="*/ 1434648 h 2459397"/>
              <a:gd name="connsiteX6" fmla="*/ 1234721 w 1234721"/>
              <a:gd name="connsiteY6" fmla="*/ 1434648 h 2459397"/>
              <a:gd name="connsiteX7" fmla="*/ 1234721 w 1234721"/>
              <a:gd name="connsiteY7" fmla="*/ 2049498 h 2459397"/>
              <a:gd name="connsiteX8" fmla="*/ 1234721 w 1234721"/>
              <a:gd name="connsiteY8" fmla="*/ 2459397 h 2459397"/>
              <a:gd name="connsiteX9" fmla="*/ 514467 w 1234721"/>
              <a:gd name="connsiteY9" fmla="*/ 2459397 h 2459397"/>
              <a:gd name="connsiteX10" fmla="*/ 337881 w 1234721"/>
              <a:gd name="connsiteY10" fmla="*/ 2646729 h 2459397"/>
              <a:gd name="connsiteX11" fmla="*/ 205787 w 1234721"/>
              <a:gd name="connsiteY11" fmla="*/ 2459397 h 2459397"/>
              <a:gd name="connsiteX12" fmla="*/ 0 w 1234721"/>
              <a:gd name="connsiteY12" fmla="*/ 2459397 h 2459397"/>
              <a:gd name="connsiteX13" fmla="*/ 0 w 1234721"/>
              <a:gd name="connsiteY13" fmla="*/ 2049498 h 2459397"/>
              <a:gd name="connsiteX14" fmla="*/ 0 w 1234721"/>
              <a:gd name="connsiteY14" fmla="*/ 1434648 h 2459397"/>
              <a:gd name="connsiteX15" fmla="*/ 0 w 1234721"/>
              <a:gd name="connsiteY15" fmla="*/ 1434648 h 2459397"/>
              <a:gd name="connsiteX16" fmla="*/ 0 w 1234721"/>
              <a:gd name="connsiteY16" fmla="*/ 0 h 2459397"/>
              <a:gd name="connsiteX0" fmla="*/ 0 w 1234721"/>
              <a:gd name="connsiteY0" fmla="*/ 0 h 2629951"/>
              <a:gd name="connsiteX1" fmla="*/ 205787 w 1234721"/>
              <a:gd name="connsiteY1" fmla="*/ 0 h 2629951"/>
              <a:gd name="connsiteX2" fmla="*/ 205787 w 1234721"/>
              <a:gd name="connsiteY2" fmla="*/ 0 h 2629951"/>
              <a:gd name="connsiteX3" fmla="*/ 514467 w 1234721"/>
              <a:gd name="connsiteY3" fmla="*/ 0 h 2629951"/>
              <a:gd name="connsiteX4" fmla="*/ 1234721 w 1234721"/>
              <a:gd name="connsiteY4" fmla="*/ 0 h 2629951"/>
              <a:gd name="connsiteX5" fmla="*/ 1234721 w 1234721"/>
              <a:gd name="connsiteY5" fmla="*/ 1434648 h 2629951"/>
              <a:gd name="connsiteX6" fmla="*/ 1234721 w 1234721"/>
              <a:gd name="connsiteY6" fmla="*/ 1434648 h 2629951"/>
              <a:gd name="connsiteX7" fmla="*/ 1234721 w 1234721"/>
              <a:gd name="connsiteY7" fmla="*/ 2049498 h 2629951"/>
              <a:gd name="connsiteX8" fmla="*/ 1234721 w 1234721"/>
              <a:gd name="connsiteY8" fmla="*/ 2459397 h 2629951"/>
              <a:gd name="connsiteX9" fmla="*/ 514467 w 1234721"/>
              <a:gd name="connsiteY9" fmla="*/ 2459397 h 2629951"/>
              <a:gd name="connsiteX10" fmla="*/ 841220 w 1234721"/>
              <a:gd name="connsiteY10" fmla="*/ 2629951 h 2629951"/>
              <a:gd name="connsiteX11" fmla="*/ 205787 w 1234721"/>
              <a:gd name="connsiteY11" fmla="*/ 2459397 h 2629951"/>
              <a:gd name="connsiteX12" fmla="*/ 0 w 1234721"/>
              <a:gd name="connsiteY12" fmla="*/ 2459397 h 2629951"/>
              <a:gd name="connsiteX13" fmla="*/ 0 w 1234721"/>
              <a:gd name="connsiteY13" fmla="*/ 2049498 h 2629951"/>
              <a:gd name="connsiteX14" fmla="*/ 0 w 1234721"/>
              <a:gd name="connsiteY14" fmla="*/ 1434648 h 2629951"/>
              <a:gd name="connsiteX15" fmla="*/ 0 w 1234721"/>
              <a:gd name="connsiteY15" fmla="*/ 1434648 h 2629951"/>
              <a:gd name="connsiteX16" fmla="*/ 0 w 1234721"/>
              <a:gd name="connsiteY16" fmla="*/ 0 h 2629951"/>
              <a:gd name="connsiteX0" fmla="*/ 0 w 1234721"/>
              <a:gd name="connsiteY0" fmla="*/ 0 h 2629951"/>
              <a:gd name="connsiteX1" fmla="*/ 205787 w 1234721"/>
              <a:gd name="connsiteY1" fmla="*/ 0 h 2629951"/>
              <a:gd name="connsiteX2" fmla="*/ 205787 w 1234721"/>
              <a:gd name="connsiteY2" fmla="*/ 0 h 2629951"/>
              <a:gd name="connsiteX3" fmla="*/ 514467 w 1234721"/>
              <a:gd name="connsiteY3" fmla="*/ 0 h 2629951"/>
              <a:gd name="connsiteX4" fmla="*/ 1234721 w 1234721"/>
              <a:gd name="connsiteY4" fmla="*/ 0 h 2629951"/>
              <a:gd name="connsiteX5" fmla="*/ 1234721 w 1234721"/>
              <a:gd name="connsiteY5" fmla="*/ 1434648 h 2629951"/>
              <a:gd name="connsiteX6" fmla="*/ 1234721 w 1234721"/>
              <a:gd name="connsiteY6" fmla="*/ 1434648 h 2629951"/>
              <a:gd name="connsiteX7" fmla="*/ 1234721 w 1234721"/>
              <a:gd name="connsiteY7" fmla="*/ 2049498 h 2629951"/>
              <a:gd name="connsiteX8" fmla="*/ 1234721 w 1234721"/>
              <a:gd name="connsiteY8" fmla="*/ 2459397 h 2629951"/>
              <a:gd name="connsiteX9" fmla="*/ 833249 w 1234721"/>
              <a:gd name="connsiteY9" fmla="*/ 2467786 h 2629951"/>
              <a:gd name="connsiteX10" fmla="*/ 841220 w 1234721"/>
              <a:gd name="connsiteY10" fmla="*/ 2629951 h 2629951"/>
              <a:gd name="connsiteX11" fmla="*/ 205787 w 1234721"/>
              <a:gd name="connsiteY11" fmla="*/ 2459397 h 2629951"/>
              <a:gd name="connsiteX12" fmla="*/ 0 w 1234721"/>
              <a:gd name="connsiteY12" fmla="*/ 2459397 h 2629951"/>
              <a:gd name="connsiteX13" fmla="*/ 0 w 1234721"/>
              <a:gd name="connsiteY13" fmla="*/ 2049498 h 2629951"/>
              <a:gd name="connsiteX14" fmla="*/ 0 w 1234721"/>
              <a:gd name="connsiteY14" fmla="*/ 1434648 h 2629951"/>
              <a:gd name="connsiteX15" fmla="*/ 0 w 1234721"/>
              <a:gd name="connsiteY15" fmla="*/ 1434648 h 2629951"/>
              <a:gd name="connsiteX16" fmla="*/ 0 w 1234721"/>
              <a:gd name="connsiteY16" fmla="*/ 0 h 2629951"/>
              <a:gd name="connsiteX0" fmla="*/ 0 w 1234721"/>
              <a:gd name="connsiteY0" fmla="*/ 0 h 2629951"/>
              <a:gd name="connsiteX1" fmla="*/ 205787 w 1234721"/>
              <a:gd name="connsiteY1" fmla="*/ 0 h 2629951"/>
              <a:gd name="connsiteX2" fmla="*/ 205787 w 1234721"/>
              <a:gd name="connsiteY2" fmla="*/ 0 h 2629951"/>
              <a:gd name="connsiteX3" fmla="*/ 514467 w 1234721"/>
              <a:gd name="connsiteY3" fmla="*/ 0 h 2629951"/>
              <a:gd name="connsiteX4" fmla="*/ 1234721 w 1234721"/>
              <a:gd name="connsiteY4" fmla="*/ 0 h 2629951"/>
              <a:gd name="connsiteX5" fmla="*/ 1234721 w 1234721"/>
              <a:gd name="connsiteY5" fmla="*/ 1434648 h 2629951"/>
              <a:gd name="connsiteX6" fmla="*/ 1234721 w 1234721"/>
              <a:gd name="connsiteY6" fmla="*/ 1434648 h 2629951"/>
              <a:gd name="connsiteX7" fmla="*/ 1234721 w 1234721"/>
              <a:gd name="connsiteY7" fmla="*/ 2049498 h 2629951"/>
              <a:gd name="connsiteX8" fmla="*/ 1234721 w 1234721"/>
              <a:gd name="connsiteY8" fmla="*/ 2459397 h 2629951"/>
              <a:gd name="connsiteX9" fmla="*/ 833249 w 1234721"/>
              <a:gd name="connsiteY9" fmla="*/ 2467786 h 2629951"/>
              <a:gd name="connsiteX10" fmla="*/ 841220 w 1234721"/>
              <a:gd name="connsiteY10" fmla="*/ 2629951 h 2629951"/>
              <a:gd name="connsiteX11" fmla="*/ 742682 w 1234721"/>
              <a:gd name="connsiteY11" fmla="*/ 2459397 h 2629951"/>
              <a:gd name="connsiteX12" fmla="*/ 0 w 1234721"/>
              <a:gd name="connsiteY12" fmla="*/ 2459397 h 2629951"/>
              <a:gd name="connsiteX13" fmla="*/ 0 w 1234721"/>
              <a:gd name="connsiteY13" fmla="*/ 2049498 h 2629951"/>
              <a:gd name="connsiteX14" fmla="*/ 0 w 1234721"/>
              <a:gd name="connsiteY14" fmla="*/ 1434648 h 2629951"/>
              <a:gd name="connsiteX15" fmla="*/ 0 w 1234721"/>
              <a:gd name="connsiteY15" fmla="*/ 1434648 h 2629951"/>
              <a:gd name="connsiteX16" fmla="*/ 0 w 1234721"/>
              <a:gd name="connsiteY16" fmla="*/ 0 h 2629951"/>
              <a:gd name="connsiteX0" fmla="*/ 0 w 1234721"/>
              <a:gd name="connsiteY0" fmla="*/ 0 h 2629951"/>
              <a:gd name="connsiteX1" fmla="*/ 205787 w 1234721"/>
              <a:gd name="connsiteY1" fmla="*/ 0 h 2629951"/>
              <a:gd name="connsiteX2" fmla="*/ 205787 w 1234721"/>
              <a:gd name="connsiteY2" fmla="*/ 0 h 2629951"/>
              <a:gd name="connsiteX3" fmla="*/ 514467 w 1234721"/>
              <a:gd name="connsiteY3" fmla="*/ 0 h 2629951"/>
              <a:gd name="connsiteX4" fmla="*/ 1234721 w 1234721"/>
              <a:gd name="connsiteY4" fmla="*/ 0 h 2629951"/>
              <a:gd name="connsiteX5" fmla="*/ 1234721 w 1234721"/>
              <a:gd name="connsiteY5" fmla="*/ 1434648 h 2629951"/>
              <a:gd name="connsiteX6" fmla="*/ 1234721 w 1234721"/>
              <a:gd name="connsiteY6" fmla="*/ 1434648 h 2629951"/>
              <a:gd name="connsiteX7" fmla="*/ 1234721 w 1234721"/>
              <a:gd name="connsiteY7" fmla="*/ 2049498 h 2629951"/>
              <a:gd name="connsiteX8" fmla="*/ 1234721 w 1234721"/>
              <a:gd name="connsiteY8" fmla="*/ 2459397 h 2629951"/>
              <a:gd name="connsiteX9" fmla="*/ 833249 w 1234721"/>
              <a:gd name="connsiteY9" fmla="*/ 2467786 h 2629951"/>
              <a:gd name="connsiteX10" fmla="*/ 841220 w 1234721"/>
              <a:gd name="connsiteY10" fmla="*/ 2629951 h 2629951"/>
              <a:gd name="connsiteX11" fmla="*/ 566513 w 1234721"/>
              <a:gd name="connsiteY11" fmla="*/ 2459397 h 2629951"/>
              <a:gd name="connsiteX12" fmla="*/ 0 w 1234721"/>
              <a:gd name="connsiteY12" fmla="*/ 2459397 h 2629951"/>
              <a:gd name="connsiteX13" fmla="*/ 0 w 1234721"/>
              <a:gd name="connsiteY13" fmla="*/ 2049498 h 2629951"/>
              <a:gd name="connsiteX14" fmla="*/ 0 w 1234721"/>
              <a:gd name="connsiteY14" fmla="*/ 1434648 h 2629951"/>
              <a:gd name="connsiteX15" fmla="*/ 0 w 1234721"/>
              <a:gd name="connsiteY15" fmla="*/ 1434648 h 2629951"/>
              <a:gd name="connsiteX16" fmla="*/ 0 w 1234721"/>
              <a:gd name="connsiteY16" fmla="*/ 0 h 2629951"/>
              <a:gd name="connsiteX0" fmla="*/ 0 w 1234721"/>
              <a:gd name="connsiteY0" fmla="*/ 0 h 2629951"/>
              <a:gd name="connsiteX1" fmla="*/ 205787 w 1234721"/>
              <a:gd name="connsiteY1" fmla="*/ 0 h 2629951"/>
              <a:gd name="connsiteX2" fmla="*/ 205787 w 1234721"/>
              <a:gd name="connsiteY2" fmla="*/ 0 h 2629951"/>
              <a:gd name="connsiteX3" fmla="*/ 514467 w 1234721"/>
              <a:gd name="connsiteY3" fmla="*/ 0 h 2629951"/>
              <a:gd name="connsiteX4" fmla="*/ 1234721 w 1234721"/>
              <a:gd name="connsiteY4" fmla="*/ 0 h 2629951"/>
              <a:gd name="connsiteX5" fmla="*/ 1234721 w 1234721"/>
              <a:gd name="connsiteY5" fmla="*/ 1434648 h 2629951"/>
              <a:gd name="connsiteX6" fmla="*/ 1234721 w 1234721"/>
              <a:gd name="connsiteY6" fmla="*/ 1434648 h 2629951"/>
              <a:gd name="connsiteX7" fmla="*/ 1234721 w 1234721"/>
              <a:gd name="connsiteY7" fmla="*/ 2049498 h 2629951"/>
              <a:gd name="connsiteX8" fmla="*/ 1234721 w 1234721"/>
              <a:gd name="connsiteY8" fmla="*/ 2459397 h 2629951"/>
              <a:gd name="connsiteX9" fmla="*/ 967473 w 1234721"/>
              <a:gd name="connsiteY9" fmla="*/ 2434230 h 2629951"/>
              <a:gd name="connsiteX10" fmla="*/ 841220 w 1234721"/>
              <a:gd name="connsiteY10" fmla="*/ 2629951 h 2629951"/>
              <a:gd name="connsiteX11" fmla="*/ 566513 w 1234721"/>
              <a:gd name="connsiteY11" fmla="*/ 2459397 h 2629951"/>
              <a:gd name="connsiteX12" fmla="*/ 0 w 1234721"/>
              <a:gd name="connsiteY12" fmla="*/ 2459397 h 2629951"/>
              <a:gd name="connsiteX13" fmla="*/ 0 w 1234721"/>
              <a:gd name="connsiteY13" fmla="*/ 2049498 h 2629951"/>
              <a:gd name="connsiteX14" fmla="*/ 0 w 1234721"/>
              <a:gd name="connsiteY14" fmla="*/ 1434648 h 2629951"/>
              <a:gd name="connsiteX15" fmla="*/ 0 w 1234721"/>
              <a:gd name="connsiteY15" fmla="*/ 1434648 h 2629951"/>
              <a:gd name="connsiteX16" fmla="*/ 0 w 1234721"/>
              <a:gd name="connsiteY16" fmla="*/ 0 h 2629951"/>
              <a:gd name="connsiteX0" fmla="*/ 0 w 1234721"/>
              <a:gd name="connsiteY0" fmla="*/ 0 h 2629951"/>
              <a:gd name="connsiteX1" fmla="*/ 205787 w 1234721"/>
              <a:gd name="connsiteY1" fmla="*/ 0 h 2629951"/>
              <a:gd name="connsiteX2" fmla="*/ 205787 w 1234721"/>
              <a:gd name="connsiteY2" fmla="*/ 0 h 2629951"/>
              <a:gd name="connsiteX3" fmla="*/ 514467 w 1234721"/>
              <a:gd name="connsiteY3" fmla="*/ 0 h 2629951"/>
              <a:gd name="connsiteX4" fmla="*/ 1234721 w 1234721"/>
              <a:gd name="connsiteY4" fmla="*/ 0 h 2629951"/>
              <a:gd name="connsiteX5" fmla="*/ 1234721 w 1234721"/>
              <a:gd name="connsiteY5" fmla="*/ 1434648 h 2629951"/>
              <a:gd name="connsiteX6" fmla="*/ 1234721 w 1234721"/>
              <a:gd name="connsiteY6" fmla="*/ 1434648 h 2629951"/>
              <a:gd name="connsiteX7" fmla="*/ 1234721 w 1234721"/>
              <a:gd name="connsiteY7" fmla="*/ 2049498 h 2629951"/>
              <a:gd name="connsiteX8" fmla="*/ 1234721 w 1234721"/>
              <a:gd name="connsiteY8" fmla="*/ 2459397 h 2629951"/>
              <a:gd name="connsiteX9" fmla="*/ 975862 w 1234721"/>
              <a:gd name="connsiteY9" fmla="*/ 2501342 h 2629951"/>
              <a:gd name="connsiteX10" fmla="*/ 841220 w 1234721"/>
              <a:gd name="connsiteY10" fmla="*/ 2629951 h 2629951"/>
              <a:gd name="connsiteX11" fmla="*/ 566513 w 1234721"/>
              <a:gd name="connsiteY11" fmla="*/ 2459397 h 2629951"/>
              <a:gd name="connsiteX12" fmla="*/ 0 w 1234721"/>
              <a:gd name="connsiteY12" fmla="*/ 2459397 h 2629951"/>
              <a:gd name="connsiteX13" fmla="*/ 0 w 1234721"/>
              <a:gd name="connsiteY13" fmla="*/ 2049498 h 2629951"/>
              <a:gd name="connsiteX14" fmla="*/ 0 w 1234721"/>
              <a:gd name="connsiteY14" fmla="*/ 1434648 h 2629951"/>
              <a:gd name="connsiteX15" fmla="*/ 0 w 1234721"/>
              <a:gd name="connsiteY15" fmla="*/ 1434648 h 2629951"/>
              <a:gd name="connsiteX16" fmla="*/ 0 w 1234721"/>
              <a:gd name="connsiteY16" fmla="*/ 0 h 262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34721" h="2629951">
                <a:moveTo>
                  <a:pt x="0" y="0"/>
                </a:moveTo>
                <a:lnTo>
                  <a:pt x="205787" y="0"/>
                </a:lnTo>
                <a:lnTo>
                  <a:pt x="205787" y="0"/>
                </a:lnTo>
                <a:lnTo>
                  <a:pt x="514467" y="0"/>
                </a:lnTo>
                <a:lnTo>
                  <a:pt x="1234721" y="0"/>
                </a:lnTo>
                <a:lnTo>
                  <a:pt x="1234721" y="1434648"/>
                </a:lnTo>
                <a:lnTo>
                  <a:pt x="1234721" y="1434648"/>
                </a:lnTo>
                <a:lnTo>
                  <a:pt x="1234721" y="2049498"/>
                </a:lnTo>
                <a:lnTo>
                  <a:pt x="1234721" y="2459397"/>
                </a:lnTo>
                <a:lnTo>
                  <a:pt x="975862" y="2501342"/>
                </a:lnTo>
                <a:lnTo>
                  <a:pt x="841220" y="2629951"/>
                </a:lnTo>
                <a:lnTo>
                  <a:pt x="566513" y="2459397"/>
                </a:lnTo>
                <a:lnTo>
                  <a:pt x="0" y="2459397"/>
                </a:lnTo>
                <a:lnTo>
                  <a:pt x="0" y="2049498"/>
                </a:lnTo>
                <a:lnTo>
                  <a:pt x="0" y="1434648"/>
                </a:lnTo>
                <a:lnTo>
                  <a:pt x="0" y="1434648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C80A4D7-6A82-A601-1C85-820ED93CE67F}"/>
              </a:ext>
            </a:extLst>
          </p:cNvPr>
          <p:cNvSpPr txBox="1"/>
          <p:nvPr/>
        </p:nvSpPr>
        <p:spPr>
          <a:xfrm>
            <a:off x="383796" y="5098968"/>
            <a:ext cx="245939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Validator product amount</a:t>
            </a:r>
          </a:p>
          <a:p>
            <a:r>
              <a:rPr lang="ja-JP" altLang="en-US" sz="1400" dirty="0">
                <a:solidFill>
                  <a:srgbClr val="FF0000"/>
                </a:solidFill>
              </a:rPr>
              <a:t>① </a:t>
            </a:r>
            <a:r>
              <a:rPr lang="en-US" altLang="ja-JP" sz="1400" dirty="0">
                <a:solidFill>
                  <a:srgbClr val="FF0000"/>
                </a:solidFill>
              </a:rPr>
              <a:t>&gt;=0 or not null</a:t>
            </a:r>
          </a:p>
          <a:p>
            <a:r>
              <a:rPr lang="ja-JP" altLang="en-US" sz="1400" dirty="0">
                <a:solidFill>
                  <a:srgbClr val="FF0000"/>
                </a:solidFill>
              </a:rPr>
              <a:t>②　</a:t>
            </a:r>
            <a:r>
              <a:rPr lang="en-US" altLang="zh-TW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purchase</a:t>
            </a:r>
            <a:r>
              <a:rPr lang="ja-JP" alt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＞</a:t>
            </a:r>
            <a:r>
              <a:rPr lang="en-US" altLang="ja-JP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0</a:t>
            </a:r>
          </a:p>
          <a:p>
            <a:r>
              <a:rPr lang="ja-JP" altLang="en-US" sz="1400" dirty="0">
                <a:solidFill>
                  <a:srgbClr val="FF0000"/>
                </a:solidFill>
              </a:rPr>
              <a:t>③　</a:t>
            </a:r>
            <a:r>
              <a:rPr lang="en-US" altLang="zh-TW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purchase – </a:t>
            </a:r>
            <a:r>
              <a:rPr lang="en-US" altLang="ja-JP" sz="1400" dirty="0">
                <a:solidFill>
                  <a:srgbClr val="FF0000"/>
                </a:solidFill>
              </a:rPr>
              <a:t>sales </a:t>
            </a:r>
            <a:r>
              <a:rPr lang="en-US" altLang="zh-TW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&gt; 0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</a:rPr>
              <a:t>      and stock amount</a:t>
            </a:r>
            <a:endParaRPr lang="en-US" altLang="zh-TW" sz="1400" dirty="0">
              <a:solidFill>
                <a:srgbClr val="FF0000"/>
              </a:solidFill>
            </a:endParaRPr>
          </a:p>
          <a:p>
            <a:endParaRPr lang="en-US" altLang="zh-TW" sz="1400" dirty="0">
              <a:solidFill>
                <a:srgbClr val="FF0000"/>
              </a:solidFill>
            </a:endParaRPr>
          </a:p>
          <a:p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782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CFA5FD-FA81-EB17-DD83-6557DC18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Product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B951829-2025-7ACB-AB2D-984E42AB4B1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18531" y="1265238"/>
            <a:ext cx="8154938" cy="4911725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8988EE4-3DAE-3FBE-9B0C-B042BF52CACB}"/>
              </a:ext>
            </a:extLst>
          </p:cNvPr>
          <p:cNvSpPr txBox="1"/>
          <p:nvPr/>
        </p:nvSpPr>
        <p:spPr>
          <a:xfrm>
            <a:off x="2931254" y="278503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Input product name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3E5C7AB-801B-4C2F-C702-EAD906EE7C55}"/>
              </a:ext>
            </a:extLst>
          </p:cNvPr>
          <p:cNvSpPr txBox="1"/>
          <p:nvPr/>
        </p:nvSpPr>
        <p:spPr>
          <a:xfrm>
            <a:off x="2931254" y="343728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Input product cost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1F9B75-59CC-2B79-D7D8-2734BCC3A1B4}"/>
              </a:ext>
            </a:extLst>
          </p:cNvPr>
          <p:cNvSpPr txBox="1"/>
          <p:nvPr/>
        </p:nvSpPr>
        <p:spPr>
          <a:xfrm>
            <a:off x="2931254" y="407296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Input product price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6C399E6-258B-231C-270C-230AF2BDC6A0}"/>
              </a:ext>
            </a:extLst>
          </p:cNvPr>
          <p:cNvCxnSpPr/>
          <p:nvPr/>
        </p:nvCxnSpPr>
        <p:spPr>
          <a:xfrm>
            <a:off x="3305262" y="4731391"/>
            <a:ext cx="2197916" cy="92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B11901A-74C6-70F6-404E-3EDC9CFF82C7}"/>
              </a:ext>
            </a:extLst>
          </p:cNvPr>
          <p:cNvSpPr/>
          <p:nvPr/>
        </p:nvSpPr>
        <p:spPr>
          <a:xfrm>
            <a:off x="3003259" y="5360565"/>
            <a:ext cx="5461233" cy="8163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936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FF0F56-54AC-7070-1BDF-4444789AE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Supplier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B4DEF52-C059-21B3-716D-C5981C77F16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11147" y="1265238"/>
            <a:ext cx="9979231" cy="491172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C5FCF98-6D12-C97D-38CB-2A40923D416A}"/>
              </a:ext>
            </a:extLst>
          </p:cNvPr>
          <p:cNvSpPr txBox="1"/>
          <p:nvPr/>
        </p:nvSpPr>
        <p:spPr>
          <a:xfrm>
            <a:off x="2317459" y="335176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Input supplier name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7FD0E39-1D52-29A5-1970-D948920127F2}"/>
              </a:ext>
            </a:extLst>
          </p:cNvPr>
          <p:cNvCxnSpPr/>
          <p:nvPr/>
        </p:nvCxnSpPr>
        <p:spPr>
          <a:xfrm>
            <a:off x="2667699" y="4116300"/>
            <a:ext cx="2382473" cy="1426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948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93875F-8EAA-E2D9-3F20-FFA11272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Purchase (company)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AA93ED0-266D-1BA5-712C-8AEAB295BCD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37608" y="1265238"/>
            <a:ext cx="7726308" cy="4911725"/>
          </a:xfr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1162B0E-16E5-8C83-F385-AD2866BFF50C}"/>
              </a:ext>
            </a:extLst>
          </p:cNvPr>
          <p:cNvSpPr txBox="1"/>
          <p:nvPr/>
        </p:nvSpPr>
        <p:spPr>
          <a:xfrm>
            <a:off x="3600975" y="321276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Selection supplier</a:t>
            </a:r>
            <a:r>
              <a:rPr lang="en-US" altLang="zh-TW" sz="1800" dirty="0"/>
              <a:t> </a:t>
            </a:r>
            <a:r>
              <a:rPr lang="en-US" altLang="zh-TW" sz="1800" dirty="0">
                <a:solidFill>
                  <a:srgbClr val="FF0000"/>
                </a:solidFill>
              </a:rPr>
              <a:t>name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0863AC1-3BC0-516C-B397-87A238781BD4}"/>
              </a:ext>
            </a:extLst>
          </p:cNvPr>
          <p:cNvSpPr txBox="1"/>
          <p:nvPr/>
        </p:nvSpPr>
        <p:spPr>
          <a:xfrm>
            <a:off x="3600975" y="384333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Selection employee</a:t>
            </a:r>
            <a:r>
              <a:rPr lang="en-US" altLang="zh-TW" sz="1800" dirty="0"/>
              <a:t> </a:t>
            </a:r>
            <a:r>
              <a:rPr lang="en-US" altLang="zh-TW" sz="1800" dirty="0">
                <a:solidFill>
                  <a:srgbClr val="FF0000"/>
                </a:solidFill>
              </a:rPr>
              <a:t>name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9A60007-3263-53F7-0037-21D89D16DDBD}"/>
              </a:ext>
            </a:extLst>
          </p:cNvPr>
          <p:cNvSpPr txBox="1"/>
          <p:nvPr/>
        </p:nvSpPr>
        <p:spPr>
          <a:xfrm>
            <a:off x="3600975" y="264532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Today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56E006A-40E2-53D1-9EE8-277F11E06267}"/>
              </a:ext>
            </a:extLst>
          </p:cNvPr>
          <p:cNvCxnSpPr/>
          <p:nvPr/>
        </p:nvCxnSpPr>
        <p:spPr>
          <a:xfrm>
            <a:off x="3154261" y="4370664"/>
            <a:ext cx="2265027" cy="553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75BF396-1286-4014-C993-BD4E9D00CDC7}"/>
              </a:ext>
            </a:extLst>
          </p:cNvPr>
          <p:cNvSpPr/>
          <p:nvPr/>
        </p:nvSpPr>
        <p:spPr>
          <a:xfrm>
            <a:off x="3699545" y="4991450"/>
            <a:ext cx="3145872" cy="11855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語音泡泡: 矩形 16">
            <a:extLst>
              <a:ext uri="{FF2B5EF4-FFF2-40B4-BE49-F238E27FC236}">
                <a16:creationId xmlns:a16="http://schemas.microsoft.com/office/drawing/2014/main" id="{A5D24B01-A761-63CE-9469-DE3A0B5C748F}"/>
              </a:ext>
            </a:extLst>
          </p:cNvPr>
          <p:cNvSpPr/>
          <p:nvPr/>
        </p:nvSpPr>
        <p:spPr>
          <a:xfrm>
            <a:off x="8011487" y="4234368"/>
            <a:ext cx="1753300" cy="612648"/>
          </a:xfrm>
          <a:prstGeom prst="wedgeRectCallout">
            <a:avLst>
              <a:gd name="adj1" fmla="val -20833"/>
              <a:gd name="adj2" fmla="val 8167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PurchaseItem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0732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FB73AD-6249-6B79-939B-308E6123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PurchaseItem (company)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8B11C65-6441-824C-1FF4-B8DFC585D5C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11133" y="1265238"/>
            <a:ext cx="6779259" cy="491172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B7A0E4E-6B8F-7EFB-C9DE-FA4B03D89388}"/>
              </a:ext>
            </a:extLst>
          </p:cNvPr>
          <p:cNvSpPr txBox="1"/>
          <p:nvPr/>
        </p:nvSpPr>
        <p:spPr>
          <a:xfrm>
            <a:off x="4574098" y="49912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Selection product</a:t>
            </a:r>
            <a:r>
              <a:rPr lang="en-US" altLang="zh-TW" sz="1800" dirty="0"/>
              <a:t> </a:t>
            </a:r>
            <a:r>
              <a:rPr lang="en-US" altLang="zh-TW" sz="1800" dirty="0">
                <a:solidFill>
                  <a:srgbClr val="FF0000"/>
                </a:solidFill>
              </a:rPr>
              <a:t>name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8D70054-C5EA-9BA9-5E7F-92EEBCAC47AE}"/>
              </a:ext>
            </a:extLst>
          </p:cNvPr>
          <p:cNvSpPr txBox="1"/>
          <p:nvPr/>
        </p:nvSpPr>
        <p:spPr>
          <a:xfrm>
            <a:off x="4574098" y="549935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Input product amount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C4BDD90-0738-98CF-61E9-18FA7A6917B7}"/>
              </a:ext>
            </a:extLst>
          </p:cNvPr>
          <p:cNvSpPr/>
          <p:nvPr/>
        </p:nvSpPr>
        <p:spPr>
          <a:xfrm>
            <a:off x="4574098" y="3363985"/>
            <a:ext cx="3663891" cy="14177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BC689551-404B-8503-AACB-21E07FD3EF6A}"/>
              </a:ext>
            </a:extLst>
          </p:cNvPr>
          <p:cNvCxnSpPr/>
          <p:nvPr/>
        </p:nvCxnSpPr>
        <p:spPr>
          <a:xfrm flipV="1">
            <a:off x="3556932" y="4781725"/>
            <a:ext cx="1098958" cy="1275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838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AD2CF9-7244-8F00-6FEB-15BB4ED6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Stock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15CFF09-7E7B-0D84-4090-696AD418E19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1494470"/>
            <a:ext cx="10525125" cy="445326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CDA7DF7-970F-2323-0647-7C40A35FB73B}"/>
              </a:ext>
            </a:extLst>
          </p:cNvPr>
          <p:cNvSpPr txBox="1"/>
          <p:nvPr/>
        </p:nvSpPr>
        <p:spPr>
          <a:xfrm>
            <a:off x="7811549" y="2937330"/>
            <a:ext cx="1273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sales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A67B771-7C6B-6F0F-BD43-B76E95F4DB9C}"/>
              </a:ext>
            </a:extLst>
          </p:cNvPr>
          <p:cNvSpPr txBox="1"/>
          <p:nvPr/>
        </p:nvSpPr>
        <p:spPr>
          <a:xfrm>
            <a:off x="6538520" y="2937330"/>
            <a:ext cx="1273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cost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C3F8132-76B3-1DC2-2BB3-A3B9A8C05174}"/>
              </a:ext>
            </a:extLst>
          </p:cNvPr>
          <p:cNvSpPr txBox="1"/>
          <p:nvPr/>
        </p:nvSpPr>
        <p:spPr>
          <a:xfrm>
            <a:off x="8802148" y="2860386"/>
            <a:ext cx="14827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Now purchase 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amount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3FE3E7-D99A-5220-801A-A07F9AFF3FF4}"/>
              </a:ext>
            </a:extLst>
          </p:cNvPr>
          <p:cNvSpPr txBox="1"/>
          <p:nvPr/>
        </p:nvSpPr>
        <p:spPr>
          <a:xfrm>
            <a:off x="10162563" y="2853135"/>
            <a:ext cx="14827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Now sales 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amount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435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en-US" altLang="zh-TW" dirty="0"/>
              <a:t>SpringBoot</a:t>
            </a:r>
            <a:r>
              <a:rPr lang="ja-JP" altLang="en-US" b="1" i="0" dirty="0">
                <a:effectLst/>
                <a:latin typeface="-apple-system"/>
              </a:rPr>
              <a:t>アプリケーション</a:t>
            </a:r>
            <a:r>
              <a:rPr lang="en-US" altLang="ja-JP" b="1" i="0" dirty="0">
                <a:effectLst/>
                <a:latin typeface="-apple-system"/>
              </a:rPr>
              <a:t>- </a:t>
            </a:r>
            <a:r>
              <a:rPr lang="en-US" altLang="ja-JP" b="1" dirty="0">
                <a:latin typeface="-apple-system"/>
              </a:rPr>
              <a:t> Spring Tools 4 (EclipseIDE)</a:t>
            </a:r>
            <a:endParaRPr lang="zh-tw" dirty="0"/>
          </a:p>
          <a:p>
            <a:pPr rtl="0"/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MySQL(DataBase)-YMAL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Dbeaver</a:t>
            </a:r>
          </a:p>
          <a:p>
            <a:pPr rtl="0"/>
            <a:r>
              <a:rPr lang="en-US" altLang="zh-TW" dirty="0"/>
              <a:t>Html</a:t>
            </a:r>
            <a:r>
              <a:rPr lang="zh-tw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bootstrap/4.1.3</a:t>
            </a:r>
            <a:r>
              <a:rPr lang="en-US" altLang="zh-TW" dirty="0"/>
              <a:t>)</a:t>
            </a:r>
          </a:p>
          <a:p>
            <a:pPr rtl="0"/>
            <a:r>
              <a:rPr lang="en-US" altLang="zh-TW" dirty="0"/>
              <a:t>Java</a:t>
            </a:r>
            <a:endParaRPr lang="zh-tw" dirty="0"/>
          </a:p>
          <a:p>
            <a:pPr rtl="0"/>
            <a:endParaRPr lang="en-US" altLang="ja-JP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Application Tool</a:t>
            </a:r>
            <a:endParaRPr lang="zh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43A3FB-BE2E-258F-F211-4068E6625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9864"/>
            <a:ext cx="35266" cy="9747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8320" y="4127680"/>
            <a:ext cx="3726760" cy="116577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US" altLang="zh-TW" sz="4000" dirty="0"/>
              <a:t>Thank you</a:t>
            </a:r>
            <a:endParaRPr lang="zh-tw" sz="4000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End</a:t>
            </a:r>
            <a:endParaRPr lang="zh-tw" dirty="0"/>
          </a:p>
        </p:txBody>
      </p:sp>
      <p:pic>
        <p:nvPicPr>
          <p:cNvPr id="5" name="圖片版面配置區 4" descr="在有粉紅花朵的樹底下散步的女人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4791636" cy="4912126"/>
          </a:xfrm>
        </p:spPr>
        <p:txBody>
          <a:bodyPr rtlCol="0">
            <a:normAutofit/>
          </a:bodyPr>
          <a:lstStyle/>
          <a:p>
            <a:r>
              <a:rPr lang="zh-TW" altLang="en-US" dirty="0"/>
              <a:t>大學畢業後以往的工作與會計相關，在不同的產業下，公司內部的規定和公司流程等都不盡相同，而且系統所需要的功能、內容也會也所差異，都會根據業務的需求而改善系統開發系統。故從最了解的產業開發簡易版的進銷存系統。</a:t>
            </a:r>
            <a:endParaRPr lang="en-US" altLang="zh-TW" dirty="0"/>
          </a:p>
          <a:p>
            <a:r>
              <a:rPr lang="ja-JP" altLang="en-US" dirty="0"/>
              <a:t>大学を卒業したら経理として働いていました、いろいろな産業上で会社のルールや仕事のプロセスなど</a:t>
            </a:r>
            <a:r>
              <a:rPr lang="zh-TW" altLang="en-US" dirty="0"/>
              <a:t>全然</a:t>
            </a:r>
            <a:r>
              <a:rPr lang="ja-JP" altLang="en-US" dirty="0"/>
              <a:t>違います、</a:t>
            </a:r>
            <a:r>
              <a:rPr lang="ja-JP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それに</a:t>
            </a:r>
            <a:r>
              <a:rPr lang="ja-JP" altLang="en-US" dirty="0"/>
              <a:t>システム機能や内容は完全に同じでない、会社で仕事の流れによって、業務の仕組みを改善するためのシステムを開発する。そのため、自分は分かりやすいの</a:t>
            </a:r>
            <a:r>
              <a:rPr lang="zh-TW" altLang="en-US" dirty="0"/>
              <a:t>產業</a:t>
            </a:r>
            <a:r>
              <a:rPr lang="ja-JP" altLang="en-US" dirty="0"/>
              <a:t>から</a:t>
            </a:r>
            <a:r>
              <a:rPr lang="ja-JP" altLang="zh-TW" dirty="0"/>
              <a:t>開発</a:t>
            </a:r>
            <a:r>
              <a:rPr lang="ja-JP" altLang="en-US" dirty="0"/>
              <a:t>しました。</a:t>
            </a:r>
            <a:endParaRPr lang="en-US" altLang="zh-TW" dirty="0"/>
          </a:p>
          <a:p>
            <a:pPr marL="0" indent="0" rtl="0">
              <a:buNone/>
            </a:pPr>
            <a:endParaRPr lang="en-US" altLang="zh-TW" dirty="0"/>
          </a:p>
          <a:p>
            <a:pPr rtl="0"/>
            <a:endParaRPr lang="zh-tw" dirty="0"/>
          </a:p>
        </p:txBody>
      </p:sp>
      <p:sp>
        <p:nvSpPr>
          <p:cNvPr id="41" name="標題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0" marR="0" lvl="0" indent="0" fontAlgn="base">
              <a:spcAft>
                <a:spcPct val="0"/>
              </a:spcAft>
              <a:buClrTx/>
              <a:buSzTx/>
              <a:tabLst/>
            </a:pPr>
            <a:r>
              <a:rPr lang="ja-JP" altLang="zh-TW" dirty="0"/>
              <a:t>開発の理由</a:t>
            </a:r>
            <a:r>
              <a:rPr lang="zh-TW" altLang="zh-TW" dirty="0"/>
              <a:t> </a:t>
            </a:r>
          </a:p>
        </p:txBody>
      </p:sp>
      <p:pic>
        <p:nvPicPr>
          <p:cNvPr id="6" name="圖片版面配置區 5" descr="含有火車、火車鐵軌、花朵的圖片">
            <a:extLst>
              <a:ext uri="{FF2B5EF4-FFF2-40B4-BE49-F238E27FC236}">
                <a16:creationId xmlns:a16="http://schemas.microsoft.com/office/drawing/2014/main" id="{AAB915F5-A8DF-4E27-B7AA-AE76FC8379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EEBD9B-35B2-AC2A-B1F3-E23D6400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ja-JP" dirty="0"/>
              <a:t>Web</a:t>
            </a:r>
            <a:r>
              <a:rPr lang="ja-JP" altLang="en-US" dirty="0"/>
              <a:t>サイトマップ</a:t>
            </a:r>
            <a:r>
              <a:rPr lang="en-US" altLang="zh-TW" dirty="0"/>
              <a:t>(</a:t>
            </a:r>
            <a:r>
              <a:rPr lang="zh-TW" altLang="en-US" dirty="0"/>
              <a:t>網站功能架構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37987D-8A3D-3AC1-2973-D5DA9A874F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                   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D772EEE-5006-C185-0EDD-8C2666E9CE51}"/>
              </a:ext>
            </a:extLst>
          </p:cNvPr>
          <p:cNvSpPr txBox="1"/>
          <p:nvPr/>
        </p:nvSpPr>
        <p:spPr>
          <a:xfrm>
            <a:off x="942024" y="1468295"/>
            <a:ext cx="109999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PSI </a:t>
            </a:r>
            <a:r>
              <a:rPr lang="zh-TW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資料表關聯圖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E3DCB5B-D44C-B14F-D4A6-BA8A7E247514}"/>
              </a:ext>
            </a:extLst>
          </p:cNvPr>
          <p:cNvSpPr txBox="1"/>
          <p:nvPr/>
        </p:nvSpPr>
        <p:spPr>
          <a:xfrm>
            <a:off x="2264334" y="1498585"/>
            <a:ext cx="172463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部門</a:t>
            </a:r>
            <a:r>
              <a:rPr lang="en-US" altLang="zh-TW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zh-TW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員工資料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B7721-C45B-78FF-EA17-45720DD636D6}"/>
              </a:ext>
            </a:extLst>
          </p:cNvPr>
          <p:cNvSpPr txBox="1"/>
          <p:nvPr/>
        </p:nvSpPr>
        <p:spPr>
          <a:xfrm>
            <a:off x="8203033" y="1481421"/>
            <a:ext cx="136460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供應商資料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5C9255-5BDC-9E3F-9C68-5102994C0C49}"/>
              </a:ext>
            </a:extLst>
          </p:cNvPr>
          <p:cNvSpPr txBox="1"/>
          <p:nvPr/>
        </p:nvSpPr>
        <p:spPr>
          <a:xfrm>
            <a:off x="9869098" y="1465081"/>
            <a:ext cx="119198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庫存資料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59A5BE1-CD4F-8398-9F2D-247786CD16E3}"/>
              </a:ext>
            </a:extLst>
          </p:cNvPr>
          <p:cNvSpPr txBox="1"/>
          <p:nvPr/>
        </p:nvSpPr>
        <p:spPr>
          <a:xfrm>
            <a:off x="5577490" y="1512675"/>
            <a:ext cx="109999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訂單資料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01469FE-01B1-28E0-0647-FD24BDC16FAC}"/>
              </a:ext>
            </a:extLst>
          </p:cNvPr>
          <p:cNvSpPr txBox="1"/>
          <p:nvPr/>
        </p:nvSpPr>
        <p:spPr>
          <a:xfrm>
            <a:off x="4211281" y="1498585"/>
            <a:ext cx="109999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客戶資料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AE29653-99DB-D9F6-CBEF-77D844230F8B}"/>
              </a:ext>
            </a:extLst>
          </p:cNvPr>
          <p:cNvSpPr txBox="1"/>
          <p:nvPr/>
        </p:nvSpPr>
        <p:spPr>
          <a:xfrm>
            <a:off x="6880723" y="1503760"/>
            <a:ext cx="109999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商品資料</a:t>
            </a:r>
            <a:endParaRPr lang="zh-TW" altLang="en-US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0429B47D-C61B-95C2-6BE8-1E0DC8EBBDF8}"/>
              </a:ext>
            </a:extLst>
          </p:cNvPr>
          <p:cNvCxnSpPr>
            <a:cxnSpLocks/>
          </p:cNvCxnSpPr>
          <p:nvPr/>
        </p:nvCxnSpPr>
        <p:spPr>
          <a:xfrm>
            <a:off x="1500412" y="2114626"/>
            <a:ext cx="1217" cy="217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F92E40B-F71E-687D-D60C-BC6DBF5E2687}"/>
              </a:ext>
            </a:extLst>
          </p:cNvPr>
          <p:cNvSpPr txBox="1"/>
          <p:nvPr/>
        </p:nvSpPr>
        <p:spPr>
          <a:xfrm>
            <a:off x="2689680" y="2217368"/>
            <a:ext cx="873943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 部門</a:t>
            </a:r>
            <a:endParaRPr lang="en-US" altLang="zh-TW" dirty="0"/>
          </a:p>
          <a:p>
            <a:r>
              <a:rPr lang="en-US" altLang="zh-TW" sz="1400" dirty="0"/>
              <a:t>(</a:t>
            </a:r>
            <a:r>
              <a:rPr lang="zh-TW" altLang="en-US" sz="1400" dirty="0"/>
              <a:t>增改查</a:t>
            </a:r>
            <a:r>
              <a:rPr lang="en-US" altLang="zh-TW" sz="1400" dirty="0"/>
              <a:t>)</a:t>
            </a:r>
            <a:endParaRPr lang="zh-TW" altLang="en-US" sz="1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701CD75-128C-ADDC-81CA-049C66B66198}"/>
              </a:ext>
            </a:extLst>
          </p:cNvPr>
          <p:cNvSpPr txBox="1"/>
          <p:nvPr/>
        </p:nvSpPr>
        <p:spPr>
          <a:xfrm>
            <a:off x="1095556" y="2357274"/>
            <a:ext cx="79293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 </a:t>
            </a:r>
            <a:r>
              <a:rPr lang="en-US" altLang="zh-TW" dirty="0"/>
              <a:t>ER</a:t>
            </a:r>
            <a:r>
              <a:rPr lang="zh-TW" altLang="en-US" dirty="0"/>
              <a:t>圖</a:t>
            </a: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DCAB5C50-A2A1-1E71-F5D3-2BBA97157160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3120705" y="1867917"/>
            <a:ext cx="5947" cy="36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2B466CFA-5AB9-C5A7-DB2A-4C8D7757A237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 flipH="1">
            <a:off x="3120705" y="2802143"/>
            <a:ext cx="5947" cy="319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46D75CF-4EE8-83F5-86AC-8B87B173CD17}"/>
              </a:ext>
            </a:extLst>
          </p:cNvPr>
          <p:cNvSpPr txBox="1"/>
          <p:nvPr/>
        </p:nvSpPr>
        <p:spPr>
          <a:xfrm>
            <a:off x="2611525" y="3121223"/>
            <a:ext cx="1018360" cy="615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  員工</a:t>
            </a:r>
            <a:endParaRPr lang="en-US" altLang="zh-TW" dirty="0"/>
          </a:p>
          <a:p>
            <a:r>
              <a:rPr lang="en-US" altLang="zh-TW" sz="1600" dirty="0"/>
              <a:t>(</a:t>
            </a:r>
            <a:r>
              <a:rPr lang="zh-TW" altLang="en-US" sz="1600" dirty="0"/>
              <a:t>增改查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6C0E0C47-E6C3-9648-4233-F686B07F8746}"/>
              </a:ext>
            </a:extLst>
          </p:cNvPr>
          <p:cNvSpPr txBox="1"/>
          <p:nvPr/>
        </p:nvSpPr>
        <p:spPr>
          <a:xfrm>
            <a:off x="4245946" y="2155971"/>
            <a:ext cx="1028002" cy="615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  客戶</a:t>
            </a:r>
            <a:endParaRPr lang="en-US" altLang="zh-TW" dirty="0"/>
          </a:p>
          <a:p>
            <a:r>
              <a:rPr lang="en-US" altLang="zh-TW" sz="1600" dirty="0"/>
              <a:t>(</a:t>
            </a:r>
            <a:r>
              <a:rPr lang="zh-TW" altLang="en-US" sz="1600" dirty="0"/>
              <a:t>增改查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FCF7421-002D-952F-2BF2-03C530970EB7}"/>
              </a:ext>
            </a:extLst>
          </p:cNvPr>
          <p:cNvSpPr txBox="1"/>
          <p:nvPr/>
        </p:nvSpPr>
        <p:spPr>
          <a:xfrm>
            <a:off x="4245944" y="3059578"/>
            <a:ext cx="1028004" cy="615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  下單</a:t>
            </a:r>
            <a:endParaRPr lang="en-US" altLang="zh-TW" dirty="0"/>
          </a:p>
          <a:p>
            <a:r>
              <a:rPr lang="en-US" altLang="zh-TW" sz="1600" dirty="0"/>
              <a:t>(</a:t>
            </a:r>
            <a:r>
              <a:rPr lang="zh-TW" altLang="en-US" sz="1600" dirty="0"/>
              <a:t>增改查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57C8CF9-C639-1A16-8FCF-A46CA4478039}"/>
              </a:ext>
            </a:extLst>
          </p:cNvPr>
          <p:cNvSpPr txBox="1"/>
          <p:nvPr/>
        </p:nvSpPr>
        <p:spPr>
          <a:xfrm>
            <a:off x="4211281" y="3943462"/>
            <a:ext cx="1099998" cy="615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訂單明細</a:t>
            </a:r>
            <a:endParaRPr lang="en-US" altLang="zh-TW" dirty="0"/>
          </a:p>
          <a:p>
            <a:r>
              <a:rPr lang="zh-TW" altLang="en-US" sz="1600" dirty="0"/>
              <a:t> </a:t>
            </a:r>
            <a:r>
              <a:rPr lang="en-US" altLang="zh-TW" sz="1600" dirty="0"/>
              <a:t>(</a:t>
            </a:r>
            <a:r>
              <a:rPr lang="zh-TW" altLang="en-US" sz="1600" dirty="0"/>
              <a:t>增改查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A7528148-953E-B0E7-CBA3-B72C07F12F97}"/>
              </a:ext>
            </a:extLst>
          </p:cNvPr>
          <p:cNvCxnSpPr>
            <a:stCxn id="16" idx="2"/>
            <a:endCxn id="40" idx="0"/>
          </p:cNvCxnSpPr>
          <p:nvPr/>
        </p:nvCxnSpPr>
        <p:spPr>
          <a:xfrm flipH="1">
            <a:off x="4759947" y="1867917"/>
            <a:ext cx="1333" cy="28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E6D81158-6B5D-6C81-3149-1AFC34081FA0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flipH="1">
            <a:off x="4759946" y="2771524"/>
            <a:ext cx="1" cy="28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AA837AC4-3F2B-C46C-83FF-1F78ACE45C16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4759946" y="3675131"/>
            <a:ext cx="1334" cy="268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0A8706B0-5435-4D9B-168D-0439466404F9}"/>
              </a:ext>
            </a:extLst>
          </p:cNvPr>
          <p:cNvSpPr txBox="1"/>
          <p:nvPr/>
        </p:nvSpPr>
        <p:spPr>
          <a:xfrm>
            <a:off x="5577490" y="2141827"/>
            <a:ext cx="1099998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訂單列表</a:t>
            </a:r>
            <a:r>
              <a:rPr lang="zh-TW" altLang="en-US" sz="1600" dirty="0"/>
              <a:t>   </a:t>
            </a:r>
            <a:r>
              <a:rPr lang="en-US" altLang="zh-TW" sz="1400" dirty="0"/>
              <a:t>(</a:t>
            </a:r>
            <a:r>
              <a:rPr lang="zh-TW" altLang="en-US" sz="1400" dirty="0"/>
              <a:t>增改查</a:t>
            </a:r>
            <a:r>
              <a:rPr lang="en-US" altLang="zh-TW" sz="1400" dirty="0"/>
              <a:t>)</a:t>
            </a:r>
            <a:endParaRPr lang="zh-TW" altLang="en-US" sz="1400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FFC36CDE-3612-FF45-89C4-8CEC5024C482}"/>
              </a:ext>
            </a:extLst>
          </p:cNvPr>
          <p:cNvSpPr txBox="1"/>
          <p:nvPr/>
        </p:nvSpPr>
        <p:spPr>
          <a:xfrm>
            <a:off x="5577490" y="3059578"/>
            <a:ext cx="1099998" cy="615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訂單明細</a:t>
            </a:r>
            <a:endParaRPr lang="en-US" altLang="zh-TW" dirty="0"/>
          </a:p>
          <a:p>
            <a:r>
              <a:rPr lang="zh-TW" altLang="en-US" sz="1600" dirty="0"/>
              <a:t> </a:t>
            </a:r>
            <a:r>
              <a:rPr lang="en-US" altLang="zh-TW" sz="1400" dirty="0"/>
              <a:t>(</a:t>
            </a:r>
            <a:r>
              <a:rPr lang="zh-TW" altLang="en-US" sz="1400" dirty="0"/>
              <a:t>增改查</a:t>
            </a:r>
            <a:r>
              <a:rPr lang="en-US" altLang="zh-TW" sz="1400" dirty="0"/>
              <a:t>)</a:t>
            </a:r>
            <a:endParaRPr lang="zh-TW" altLang="en-US" sz="1400" dirty="0"/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523B3FDB-8680-68A1-5D79-D61A25EC6808}"/>
              </a:ext>
            </a:extLst>
          </p:cNvPr>
          <p:cNvCxnSpPr>
            <a:stCxn id="15" idx="2"/>
            <a:endCxn id="67" idx="0"/>
          </p:cNvCxnSpPr>
          <p:nvPr/>
        </p:nvCxnSpPr>
        <p:spPr>
          <a:xfrm>
            <a:off x="6127489" y="1882007"/>
            <a:ext cx="0" cy="259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41DCD4C5-8CB8-09D2-34D5-CEDD7BFA9FCE}"/>
              </a:ext>
            </a:extLst>
          </p:cNvPr>
          <p:cNvCxnSpPr>
            <a:stCxn id="67" idx="2"/>
            <a:endCxn id="68" idx="0"/>
          </p:cNvCxnSpPr>
          <p:nvPr/>
        </p:nvCxnSpPr>
        <p:spPr>
          <a:xfrm>
            <a:off x="6127489" y="2726602"/>
            <a:ext cx="0" cy="332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8C250B1-ACAA-E877-5534-A0B8E55D3DE2}"/>
              </a:ext>
            </a:extLst>
          </p:cNvPr>
          <p:cNvSpPr txBox="1"/>
          <p:nvPr/>
        </p:nvSpPr>
        <p:spPr>
          <a:xfrm>
            <a:off x="6880723" y="2152638"/>
            <a:ext cx="1099998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商品列表</a:t>
            </a:r>
            <a:r>
              <a:rPr lang="zh-TW" altLang="en-US" sz="1600" dirty="0"/>
              <a:t>     </a:t>
            </a:r>
            <a:r>
              <a:rPr lang="en-US" altLang="zh-TW" sz="1400" dirty="0"/>
              <a:t>(</a:t>
            </a:r>
            <a:r>
              <a:rPr lang="zh-TW" altLang="en-US" sz="1400" dirty="0"/>
              <a:t>增改查</a:t>
            </a:r>
            <a:r>
              <a:rPr lang="en-US" altLang="zh-TW" sz="1400" dirty="0"/>
              <a:t>)</a:t>
            </a:r>
            <a:endParaRPr lang="zh-TW" altLang="en-US" sz="1400" dirty="0"/>
          </a:p>
        </p:txBody>
      </p: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6985C579-D56F-0236-496F-B38FBE2EE25E}"/>
              </a:ext>
            </a:extLst>
          </p:cNvPr>
          <p:cNvCxnSpPr>
            <a:stCxn id="17" idx="2"/>
            <a:endCxn id="76" idx="0"/>
          </p:cNvCxnSpPr>
          <p:nvPr/>
        </p:nvCxnSpPr>
        <p:spPr>
          <a:xfrm>
            <a:off x="7430722" y="1873092"/>
            <a:ext cx="0" cy="279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EDD48BB8-7BD6-C02D-F0A6-1A5028BB3BB4}"/>
              </a:ext>
            </a:extLst>
          </p:cNvPr>
          <p:cNvSpPr txBox="1"/>
          <p:nvPr/>
        </p:nvSpPr>
        <p:spPr>
          <a:xfrm>
            <a:off x="8330050" y="2145827"/>
            <a:ext cx="1364601" cy="615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供應商列表</a:t>
            </a:r>
            <a:endParaRPr lang="en-US" altLang="zh-TW" dirty="0"/>
          </a:p>
          <a:p>
            <a:r>
              <a:rPr lang="zh-TW" altLang="en-US" sz="1600" dirty="0"/>
              <a:t>    </a:t>
            </a:r>
            <a:r>
              <a:rPr lang="en-US" altLang="zh-TW" sz="1400" dirty="0"/>
              <a:t>(</a:t>
            </a:r>
            <a:r>
              <a:rPr lang="zh-TW" altLang="en-US" sz="1400" dirty="0"/>
              <a:t>增改查</a:t>
            </a:r>
            <a:r>
              <a:rPr lang="en-US" altLang="zh-TW" sz="1400" dirty="0"/>
              <a:t>)</a:t>
            </a:r>
            <a:endParaRPr lang="zh-TW" altLang="en-US" sz="1400" dirty="0"/>
          </a:p>
        </p:txBody>
      </p: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8C1B3540-DFAC-3B19-1B4E-87A06E6BF34E}"/>
              </a:ext>
            </a:extLst>
          </p:cNvPr>
          <p:cNvCxnSpPr/>
          <p:nvPr/>
        </p:nvCxnSpPr>
        <p:spPr>
          <a:xfrm>
            <a:off x="8950527" y="1873092"/>
            <a:ext cx="0" cy="279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401E0FD2-9882-CA3F-F60C-7DD64943A361}"/>
              </a:ext>
            </a:extLst>
          </p:cNvPr>
          <p:cNvSpPr txBox="1"/>
          <p:nvPr/>
        </p:nvSpPr>
        <p:spPr>
          <a:xfrm>
            <a:off x="9961017" y="2155971"/>
            <a:ext cx="113542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庫存列表</a:t>
            </a:r>
            <a:endParaRPr lang="en-US" altLang="zh-TW" dirty="0"/>
          </a:p>
        </p:txBody>
      </p: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F3428D90-6D6E-C124-C12E-C42529E00A47}"/>
              </a:ext>
            </a:extLst>
          </p:cNvPr>
          <p:cNvCxnSpPr/>
          <p:nvPr/>
        </p:nvCxnSpPr>
        <p:spPr>
          <a:xfrm>
            <a:off x="10478722" y="1882007"/>
            <a:ext cx="0" cy="279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62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1CA0BC-32C5-B500-8A73-8D8D19714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ja-JP" dirty="0"/>
              <a:t>Web</a:t>
            </a:r>
            <a:r>
              <a:rPr lang="ja-JP" altLang="en-US" dirty="0"/>
              <a:t>サイトマップ</a:t>
            </a:r>
            <a:r>
              <a:rPr lang="en-US" altLang="zh-TW" dirty="0"/>
              <a:t>(</a:t>
            </a:r>
            <a:r>
              <a:rPr lang="zh-TW" altLang="en-US" dirty="0"/>
              <a:t>網站功能架構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5EB191C-4257-D38C-D1EE-17898A2FFBCB}"/>
              </a:ext>
            </a:extLst>
          </p:cNvPr>
          <p:cNvSpPr txBox="1"/>
          <p:nvPr/>
        </p:nvSpPr>
        <p:spPr>
          <a:xfrm>
            <a:off x="838200" y="1403363"/>
            <a:ext cx="127935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PSI </a:t>
            </a:r>
            <a:r>
              <a:rPr lang="ja-JP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資料</a:t>
            </a:r>
            <a:r>
              <a:rPr lang="en-US" altLang="zh-TW" dirty="0"/>
              <a:t>ER Model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0FDC69-A861-F36C-3BB9-0ECAA835741B}"/>
              </a:ext>
            </a:extLst>
          </p:cNvPr>
          <p:cNvSpPr txBox="1"/>
          <p:nvPr/>
        </p:nvSpPr>
        <p:spPr>
          <a:xfrm>
            <a:off x="2241872" y="1475870"/>
            <a:ext cx="194561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部署</a:t>
            </a:r>
            <a:r>
              <a:rPr lang="en-US" altLang="zh-TW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ja-JP" altLang="en-US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スタッフ資料</a:t>
            </a:r>
            <a:endParaRPr lang="zh-TW" altLang="en-US" u="sng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18B6F90-6E67-279B-0E8F-E7BA4F92DC56}"/>
              </a:ext>
            </a:extLst>
          </p:cNvPr>
          <p:cNvSpPr txBox="1"/>
          <p:nvPr/>
        </p:nvSpPr>
        <p:spPr>
          <a:xfrm>
            <a:off x="8316938" y="1487034"/>
            <a:ext cx="13646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仕入先資料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8CF0803-0AB6-C0F0-254C-9478F55D9B60}"/>
              </a:ext>
            </a:extLst>
          </p:cNvPr>
          <p:cNvSpPr txBox="1"/>
          <p:nvPr/>
        </p:nvSpPr>
        <p:spPr>
          <a:xfrm>
            <a:off x="9961017" y="1515862"/>
            <a:ext cx="119198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在庫資料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951301D-733E-79FC-5088-456D78D05C6E}"/>
              </a:ext>
            </a:extLst>
          </p:cNvPr>
          <p:cNvSpPr txBox="1"/>
          <p:nvPr/>
        </p:nvSpPr>
        <p:spPr>
          <a:xfrm>
            <a:off x="5629682" y="1474249"/>
            <a:ext cx="109999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注文資料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519C348-FD32-A6C6-317B-246AAF5CCD39}"/>
              </a:ext>
            </a:extLst>
          </p:cNvPr>
          <p:cNvSpPr txBox="1"/>
          <p:nvPr/>
        </p:nvSpPr>
        <p:spPr>
          <a:xfrm>
            <a:off x="4290815" y="1474249"/>
            <a:ext cx="109999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u="sng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客先</a:t>
            </a:r>
            <a:r>
              <a:rPr lang="zh-TW" alt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資料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92AE455-7705-D0B8-5E57-AAD39BAB2853}"/>
              </a:ext>
            </a:extLst>
          </p:cNvPr>
          <p:cNvSpPr txBox="1"/>
          <p:nvPr/>
        </p:nvSpPr>
        <p:spPr>
          <a:xfrm>
            <a:off x="7079957" y="1481421"/>
            <a:ext cx="109999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商品資料</a:t>
            </a:r>
            <a:endParaRPr lang="zh-TW" altLang="en-US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D2CAD1E-670C-806D-1888-A4E2C6BBE9A4}"/>
              </a:ext>
            </a:extLst>
          </p:cNvPr>
          <p:cNvCxnSpPr>
            <a:cxnSpLocks/>
          </p:cNvCxnSpPr>
          <p:nvPr/>
        </p:nvCxnSpPr>
        <p:spPr>
          <a:xfrm>
            <a:off x="1347066" y="2049570"/>
            <a:ext cx="1217" cy="217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EB69B78-BB09-FF25-6E8F-32FD56AD2CB4}"/>
              </a:ext>
            </a:extLst>
          </p:cNvPr>
          <p:cNvSpPr txBox="1"/>
          <p:nvPr/>
        </p:nvSpPr>
        <p:spPr>
          <a:xfrm>
            <a:off x="2571695" y="2176605"/>
            <a:ext cx="873943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 </a:t>
            </a:r>
            <a:r>
              <a:rPr lang="ja-JP" altLang="en-US" dirty="0"/>
              <a:t>部署</a:t>
            </a:r>
            <a:endParaRPr lang="en-US" altLang="zh-TW" dirty="0"/>
          </a:p>
          <a:p>
            <a:r>
              <a:rPr lang="en-US" altLang="zh-TW" sz="1400" dirty="0"/>
              <a:t>(CRUD)</a:t>
            </a:r>
            <a:endParaRPr lang="zh-TW" altLang="en-US" sz="1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8A3E4D9-9ADF-396A-75CC-28AE20E44683}"/>
              </a:ext>
            </a:extLst>
          </p:cNvPr>
          <p:cNvSpPr txBox="1"/>
          <p:nvPr/>
        </p:nvSpPr>
        <p:spPr>
          <a:xfrm>
            <a:off x="952535" y="2279081"/>
            <a:ext cx="79293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 </a:t>
            </a:r>
            <a:r>
              <a:rPr lang="en-US" altLang="zh-TW" dirty="0"/>
              <a:t>ER</a:t>
            </a:r>
            <a:r>
              <a:rPr lang="zh-TW" altLang="en-US" dirty="0"/>
              <a:t>圖</a:t>
            </a: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C1623D3-9A45-8406-0E25-0A0FC15D3B58}"/>
              </a:ext>
            </a:extLst>
          </p:cNvPr>
          <p:cNvCxnSpPr>
            <a:cxnSpLocks/>
          </p:cNvCxnSpPr>
          <p:nvPr/>
        </p:nvCxnSpPr>
        <p:spPr>
          <a:xfrm flipH="1">
            <a:off x="3003229" y="1850753"/>
            <a:ext cx="4109" cy="30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83DD0CDE-8B36-73D4-6E6D-A31E43A76F94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flipH="1">
            <a:off x="3000178" y="2761380"/>
            <a:ext cx="8489" cy="359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D9D304E-F26E-EFE2-CFA6-732B284E8586}"/>
              </a:ext>
            </a:extLst>
          </p:cNvPr>
          <p:cNvSpPr txBox="1"/>
          <p:nvPr/>
        </p:nvSpPr>
        <p:spPr>
          <a:xfrm>
            <a:off x="2490998" y="3121223"/>
            <a:ext cx="1018360" cy="615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 </a:t>
            </a:r>
            <a:r>
              <a:rPr lang="ja-JP" altLang="en-US" dirty="0"/>
              <a:t>スタッフ</a:t>
            </a:r>
            <a:endParaRPr lang="en-US" altLang="zh-TW" dirty="0"/>
          </a:p>
          <a:p>
            <a:r>
              <a:rPr lang="en-US" altLang="zh-TW" sz="1600" dirty="0"/>
              <a:t>(CRUD)</a:t>
            </a:r>
            <a:endParaRPr lang="zh-TW" altLang="en-US" sz="16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F793A80-3D77-0F5B-8897-509EC00ADB40}"/>
              </a:ext>
            </a:extLst>
          </p:cNvPr>
          <p:cNvSpPr txBox="1"/>
          <p:nvPr/>
        </p:nvSpPr>
        <p:spPr>
          <a:xfrm>
            <a:off x="4142352" y="2161553"/>
            <a:ext cx="1302083" cy="615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  客先</a:t>
            </a:r>
            <a:r>
              <a:rPr lang="ja-JP" altLang="en-US" dirty="0"/>
              <a:t>リスト</a:t>
            </a:r>
            <a:endParaRPr lang="en-US" altLang="zh-TW" dirty="0"/>
          </a:p>
          <a:p>
            <a:r>
              <a:rPr lang="zh-TW" altLang="en-US" sz="1600" dirty="0"/>
              <a:t>  </a:t>
            </a:r>
            <a:r>
              <a:rPr lang="en-US" altLang="zh-TW" sz="1400" dirty="0"/>
              <a:t>(CRUD)</a:t>
            </a:r>
            <a:endParaRPr lang="zh-TW" altLang="en-US" sz="1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31F3E16-E9E0-EC11-7786-32916EA49642}"/>
              </a:ext>
            </a:extLst>
          </p:cNvPr>
          <p:cNvSpPr txBox="1"/>
          <p:nvPr/>
        </p:nvSpPr>
        <p:spPr>
          <a:xfrm>
            <a:off x="4275048" y="3033881"/>
            <a:ext cx="1028004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  </a:t>
            </a:r>
            <a:r>
              <a:rPr lang="ja-JP" altLang="en-US" dirty="0"/>
              <a:t>注文</a:t>
            </a:r>
            <a:endParaRPr lang="en-US" altLang="zh-TW" dirty="0"/>
          </a:p>
          <a:p>
            <a:r>
              <a:rPr lang="en-US" altLang="zh-TW" sz="1400" dirty="0"/>
              <a:t>(CRUD)</a:t>
            </a:r>
            <a:endParaRPr lang="zh-TW" altLang="en-US" sz="1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B88AFF4-5500-3345-B2A6-66574D429D81}"/>
              </a:ext>
            </a:extLst>
          </p:cNvPr>
          <p:cNvSpPr txBox="1"/>
          <p:nvPr/>
        </p:nvSpPr>
        <p:spPr>
          <a:xfrm>
            <a:off x="4130668" y="3967406"/>
            <a:ext cx="1341616" cy="615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TW" altLang="en-US" dirty="0"/>
              <a:t>注文明細書</a:t>
            </a:r>
          </a:p>
          <a:p>
            <a:r>
              <a:rPr lang="zh-TW" altLang="en-US" sz="1600" dirty="0"/>
              <a:t>  </a:t>
            </a:r>
            <a:r>
              <a:rPr lang="en-US" altLang="zh-TW" sz="1400" dirty="0"/>
              <a:t>(CRUD)</a:t>
            </a:r>
            <a:endParaRPr lang="zh-TW" altLang="en-US" sz="1400" dirty="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5E74C14F-0BD3-7E44-9CA9-2FF3FEDECDEF}"/>
              </a:ext>
            </a:extLst>
          </p:cNvPr>
          <p:cNvCxnSpPr>
            <a:cxnSpLocks/>
          </p:cNvCxnSpPr>
          <p:nvPr/>
        </p:nvCxnSpPr>
        <p:spPr>
          <a:xfrm>
            <a:off x="4797805" y="1843581"/>
            <a:ext cx="8023" cy="29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8CEC4169-9C0A-A559-93F3-A7BE3A309455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4789050" y="2777106"/>
            <a:ext cx="4344" cy="256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C5D83C9-E884-77C1-A92D-C02FF350E6EC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4789050" y="3618656"/>
            <a:ext cx="12426" cy="348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0F8DA56-8AE1-6074-A7A2-E732E13ACE13}"/>
              </a:ext>
            </a:extLst>
          </p:cNvPr>
          <p:cNvSpPr txBox="1"/>
          <p:nvPr/>
        </p:nvSpPr>
        <p:spPr>
          <a:xfrm>
            <a:off x="5577490" y="2141827"/>
            <a:ext cx="1224366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注文</a:t>
            </a:r>
            <a:r>
              <a:rPr lang="ja-JP" altLang="en-US" dirty="0"/>
              <a:t>リスト</a:t>
            </a:r>
            <a:endParaRPr lang="en-US" altLang="ja-JP" dirty="0"/>
          </a:p>
          <a:p>
            <a:r>
              <a:rPr lang="zh-TW" altLang="en-US" sz="1400" dirty="0"/>
              <a:t>  </a:t>
            </a:r>
            <a:r>
              <a:rPr lang="en-US" altLang="zh-TW" sz="1400" dirty="0"/>
              <a:t>(CRUD)</a:t>
            </a:r>
            <a:endParaRPr lang="zh-TW" altLang="en-US" sz="1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A8359F4-4B8F-D0CD-5E5C-6A6F1BAA14BE}"/>
              </a:ext>
            </a:extLst>
          </p:cNvPr>
          <p:cNvSpPr txBox="1"/>
          <p:nvPr/>
        </p:nvSpPr>
        <p:spPr>
          <a:xfrm>
            <a:off x="5518865" y="3074132"/>
            <a:ext cx="1341615" cy="615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TW" altLang="en-US" dirty="0"/>
              <a:t>注文明細書</a:t>
            </a:r>
          </a:p>
          <a:p>
            <a:r>
              <a:rPr lang="zh-TW" altLang="en-US" sz="1600" dirty="0"/>
              <a:t>    </a:t>
            </a:r>
            <a:r>
              <a:rPr lang="en-US" altLang="zh-TW" sz="1400" dirty="0"/>
              <a:t>(CRUD)</a:t>
            </a:r>
            <a:endParaRPr lang="zh-TW" altLang="en-US" sz="1400" dirty="0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62B6E68-1C7B-A1C3-C6E2-E367BA126C99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6179681" y="1843581"/>
            <a:ext cx="9992" cy="298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9BC52488-9CD4-9660-364E-D91D6703D4BE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6189673" y="2726602"/>
            <a:ext cx="0" cy="347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4B29496-05A9-6361-FD68-272BCB295FEE}"/>
              </a:ext>
            </a:extLst>
          </p:cNvPr>
          <p:cNvSpPr txBox="1"/>
          <p:nvPr/>
        </p:nvSpPr>
        <p:spPr>
          <a:xfrm>
            <a:off x="6990248" y="2136219"/>
            <a:ext cx="122436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商品</a:t>
            </a:r>
            <a:r>
              <a:rPr lang="ja-JP" altLang="en-US" dirty="0"/>
              <a:t>リスト</a:t>
            </a:r>
            <a:endParaRPr lang="en-US" altLang="ja-JP" dirty="0"/>
          </a:p>
          <a:p>
            <a:r>
              <a:rPr lang="en-US" altLang="ja-JP" dirty="0"/>
              <a:t> </a:t>
            </a:r>
            <a:r>
              <a:rPr lang="ja-JP" altLang="en-US" dirty="0"/>
              <a:t> </a:t>
            </a:r>
            <a:r>
              <a:rPr lang="en-US" altLang="zh-TW" sz="1400" dirty="0"/>
              <a:t>(CRUD)</a:t>
            </a:r>
            <a:endParaRPr lang="zh-TW" altLang="en-US" sz="1400" dirty="0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280F4FBF-3984-7C4C-CA17-5A3E924E871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629956" y="1850753"/>
            <a:ext cx="0" cy="271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6E8839F-1BC5-0561-E7D2-231130E84B9C}"/>
              </a:ext>
            </a:extLst>
          </p:cNvPr>
          <p:cNvSpPr txBox="1"/>
          <p:nvPr/>
        </p:nvSpPr>
        <p:spPr>
          <a:xfrm>
            <a:off x="8403006" y="2136508"/>
            <a:ext cx="1364601" cy="615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供應商</a:t>
            </a:r>
            <a:r>
              <a:rPr lang="ja-JP" altLang="en-US" dirty="0"/>
              <a:t>リスト</a:t>
            </a:r>
            <a:endParaRPr lang="en-US" altLang="zh-TW" dirty="0"/>
          </a:p>
          <a:p>
            <a:r>
              <a:rPr lang="zh-TW" altLang="en-US" sz="1600" dirty="0"/>
              <a:t>   </a:t>
            </a:r>
            <a:r>
              <a:rPr lang="en-US" altLang="zh-TW" sz="1400" dirty="0"/>
              <a:t>(CURD)</a:t>
            </a:r>
            <a:endParaRPr lang="zh-TW" altLang="en-US" sz="1400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EFBB1CDF-6312-F8B8-A7AA-558914F2C8A5}"/>
              </a:ext>
            </a:extLst>
          </p:cNvPr>
          <p:cNvCxnSpPr/>
          <p:nvPr/>
        </p:nvCxnSpPr>
        <p:spPr>
          <a:xfrm>
            <a:off x="9120433" y="1845202"/>
            <a:ext cx="0" cy="279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3AA4141-07CB-A4CB-A040-2CFC4D00EDD6}"/>
              </a:ext>
            </a:extLst>
          </p:cNvPr>
          <p:cNvSpPr txBox="1"/>
          <p:nvPr/>
        </p:nvSpPr>
        <p:spPr>
          <a:xfrm>
            <a:off x="9989297" y="2155971"/>
            <a:ext cx="113542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Helvetica Neue"/>
              </a:rPr>
              <a:t>在庫</a:t>
            </a:r>
            <a:r>
              <a:rPr lang="ja-JP" altLang="en-US" dirty="0"/>
              <a:t>リスト</a:t>
            </a:r>
            <a:endParaRPr lang="en-US" altLang="zh-TW" dirty="0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2263FDE3-5916-37C1-6A1D-39C49AE7DAA1}"/>
              </a:ext>
            </a:extLst>
          </p:cNvPr>
          <p:cNvCxnSpPr/>
          <p:nvPr/>
        </p:nvCxnSpPr>
        <p:spPr>
          <a:xfrm>
            <a:off x="10478722" y="1882007"/>
            <a:ext cx="0" cy="279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105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10422-6DA6-CE9D-D419-499A317F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ER</a:t>
            </a:r>
            <a:r>
              <a:rPr lang="zh-TW" altLang="en-US" dirty="0"/>
              <a:t>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F7E3FB-DD02-3CAE-629B-A699C553D49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89869" y="1946248"/>
            <a:ext cx="9334807" cy="3959602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934E1B6-865B-03B9-3C7A-5C9FDE1582F1}"/>
              </a:ext>
            </a:extLst>
          </p:cNvPr>
          <p:cNvSpPr txBox="1"/>
          <p:nvPr/>
        </p:nvSpPr>
        <p:spPr>
          <a:xfrm>
            <a:off x="899719" y="1363022"/>
            <a:ext cx="10383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此系統包含部門、員工、供應商、採購、商品、訂單、客戶、庫存等基本的欄位設定</a:t>
            </a:r>
          </a:p>
        </p:txBody>
      </p:sp>
    </p:spTree>
    <p:extLst>
      <p:ext uri="{BB962C8B-B14F-4D97-AF65-F5344CB8AC3E}">
        <p14:creationId xmlns:p14="http://schemas.microsoft.com/office/powerpoint/2010/main" val="1060497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C0493-CA56-9304-4368-1F3FA591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ER</a:t>
            </a:r>
            <a:r>
              <a:rPr lang="zh-TW" altLang="en-US" dirty="0"/>
              <a:t>圖</a:t>
            </a:r>
          </a:p>
        </p:txBody>
      </p:sp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E8F5B338-5A22-30B3-1B11-60526FBFC64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66188" y="1265238"/>
            <a:ext cx="9269149" cy="4911725"/>
          </a:xfrm>
        </p:spPr>
      </p:pic>
    </p:spTree>
    <p:extLst>
      <p:ext uri="{BB962C8B-B14F-4D97-AF65-F5344CB8AC3E}">
        <p14:creationId xmlns:p14="http://schemas.microsoft.com/office/powerpoint/2010/main" val="322851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BC328E-D397-1CFD-0608-3A3DE90D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Department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2ECBD33-CBE6-826E-2372-181FA6F31CD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55193" y="1264837"/>
            <a:ext cx="8269016" cy="4911725"/>
          </a:xfrm>
        </p:spPr>
      </p:pic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4D7980DD-454A-B27D-0FE6-7D768D79DDB5}"/>
              </a:ext>
            </a:extLst>
          </p:cNvPr>
          <p:cNvSpPr/>
          <p:nvPr/>
        </p:nvSpPr>
        <p:spPr>
          <a:xfrm>
            <a:off x="3665988" y="2327819"/>
            <a:ext cx="3187817" cy="612648"/>
          </a:xfrm>
          <a:prstGeom prst="wedgeRectCallout">
            <a:avLst>
              <a:gd name="adj1" fmla="val -20833"/>
              <a:gd name="adj2" fmla="val 8167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20AB454-D086-D14C-8155-1399BDD9AAB0}"/>
              </a:ext>
            </a:extLst>
          </p:cNvPr>
          <p:cNvSpPr txBox="1"/>
          <p:nvPr/>
        </p:nvSpPr>
        <p:spPr>
          <a:xfrm>
            <a:off x="3754073" y="2449477"/>
            <a:ext cx="3502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 department name</a:t>
            </a:r>
            <a:endParaRPr lang="zh-TW" altLang="en-US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1BE46B7-80FF-EDA8-00E1-55343B9347F8}"/>
              </a:ext>
            </a:extLst>
          </p:cNvPr>
          <p:cNvCxnSpPr>
            <a:cxnSpLocks/>
          </p:cNvCxnSpPr>
          <p:nvPr/>
        </p:nvCxnSpPr>
        <p:spPr>
          <a:xfrm>
            <a:off x="2659310" y="3917534"/>
            <a:ext cx="411061" cy="1283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DD22AB5-34D6-3EA6-04F1-979EA7AAC6BE}"/>
              </a:ext>
            </a:extLst>
          </p:cNvPr>
          <p:cNvSpPr txBox="1"/>
          <p:nvPr/>
        </p:nvSpPr>
        <p:spPr>
          <a:xfrm>
            <a:off x="5280170" y="4664279"/>
            <a:ext cx="1598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Employees 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70CC6CA-11D7-E40E-8B62-2C2DDB3C7FCD}"/>
              </a:ext>
            </a:extLst>
          </p:cNvPr>
          <p:cNvSpPr txBox="1"/>
          <p:nvPr/>
        </p:nvSpPr>
        <p:spPr>
          <a:xfrm>
            <a:off x="3614522" y="4676835"/>
            <a:ext cx="1119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department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9DC4BC4-3D2A-C12D-A026-A0212EF60820}"/>
              </a:ext>
            </a:extLst>
          </p:cNvPr>
          <p:cNvSpPr txBox="1"/>
          <p:nvPr/>
        </p:nvSpPr>
        <p:spPr>
          <a:xfrm>
            <a:off x="2801922" y="3615547"/>
            <a:ext cx="1543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Add</a:t>
            </a:r>
            <a:r>
              <a:rPr lang="en-US" altLang="zh-TW" sz="1200" dirty="0"/>
              <a:t> </a:t>
            </a:r>
            <a:r>
              <a:rPr lang="en-US" altLang="zh-TW" sz="12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button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B9E4D0F-8DB0-FB06-D49B-96F79ACE5E1F}"/>
              </a:ext>
            </a:extLst>
          </p:cNvPr>
          <p:cNvSpPr txBox="1"/>
          <p:nvPr/>
        </p:nvSpPr>
        <p:spPr>
          <a:xfrm>
            <a:off x="7365533" y="4664277"/>
            <a:ext cx="1119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0" i="0" dirty="0">
                <a:solidFill>
                  <a:srgbClr val="FF0000"/>
                </a:solidFill>
                <a:effectLst/>
                <a:latin typeface="Open Sans" panose="020B0604020202020204" pitchFamily="34" charset="0"/>
              </a:rPr>
              <a:t>modify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FF0D1CD-9032-4C3B-9DB6-DDA516D1842A}"/>
              </a:ext>
            </a:extLst>
          </p:cNvPr>
          <p:cNvSpPr txBox="1"/>
          <p:nvPr/>
        </p:nvSpPr>
        <p:spPr>
          <a:xfrm>
            <a:off x="8972724" y="4664278"/>
            <a:ext cx="1119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delete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C9EB606-EE3E-C75F-DDC9-43A0DAABAFC5}"/>
              </a:ext>
            </a:extLst>
          </p:cNvPr>
          <p:cNvSpPr txBox="1"/>
          <p:nvPr/>
        </p:nvSpPr>
        <p:spPr>
          <a:xfrm>
            <a:off x="5766030" y="5201174"/>
            <a:ext cx="1087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Add page 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12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EB3CE0-EEA0-97EB-1DF0-0876D46A0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Employee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67D17EA-952B-3AEF-D95B-4A9333DE064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73694" y="1265238"/>
            <a:ext cx="7054137" cy="4911725"/>
          </a:xfrm>
        </p:spPr>
      </p:pic>
      <p:sp>
        <p:nvSpPr>
          <p:cNvPr id="6" name="語音泡泡: 矩形 5">
            <a:extLst>
              <a:ext uri="{FF2B5EF4-FFF2-40B4-BE49-F238E27FC236}">
                <a16:creationId xmlns:a16="http://schemas.microsoft.com/office/drawing/2014/main" id="{6DB514CF-9C00-EC7D-0A08-25C4218C9945}"/>
              </a:ext>
            </a:extLst>
          </p:cNvPr>
          <p:cNvSpPr/>
          <p:nvPr/>
        </p:nvSpPr>
        <p:spPr>
          <a:xfrm rot="16200000">
            <a:off x="1063784" y="2539038"/>
            <a:ext cx="646329" cy="1985326"/>
          </a:xfrm>
          <a:prstGeom prst="wedgeRectCallout">
            <a:avLst>
              <a:gd name="adj1" fmla="val -20833"/>
              <a:gd name="adj2" fmla="val 8167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746A50D-40DA-F574-2202-DCC3C8F1A46B}"/>
              </a:ext>
            </a:extLst>
          </p:cNvPr>
          <p:cNvSpPr txBox="1"/>
          <p:nvPr/>
        </p:nvSpPr>
        <p:spPr>
          <a:xfrm>
            <a:off x="394285" y="3208536"/>
            <a:ext cx="250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 employees name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7DFB9DE-B541-6DB4-2A2A-6B0B74C49EF3}"/>
              </a:ext>
            </a:extLst>
          </p:cNvPr>
          <p:cNvSpPr txBox="1"/>
          <p:nvPr/>
        </p:nvSpPr>
        <p:spPr>
          <a:xfrm>
            <a:off x="3673245" y="2918926"/>
            <a:ext cx="2508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Selection department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AAB67E7-0B14-9EB1-B985-D90D4EF6349E}"/>
              </a:ext>
            </a:extLst>
          </p:cNvPr>
          <p:cNvSpPr txBox="1"/>
          <p:nvPr/>
        </p:nvSpPr>
        <p:spPr>
          <a:xfrm>
            <a:off x="3558396" y="3976274"/>
            <a:ext cx="10639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Add</a:t>
            </a:r>
            <a:r>
              <a:rPr lang="en-US" altLang="zh-TW" sz="1200" dirty="0"/>
              <a:t> </a:t>
            </a:r>
            <a:r>
              <a:rPr lang="en-US" altLang="zh-TW" sz="12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button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B039D53-4685-6242-D027-71E5F224595A}"/>
              </a:ext>
            </a:extLst>
          </p:cNvPr>
          <p:cNvCxnSpPr/>
          <p:nvPr/>
        </p:nvCxnSpPr>
        <p:spPr>
          <a:xfrm>
            <a:off x="4496499" y="4253273"/>
            <a:ext cx="1140903" cy="97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88F16D1-1D74-22DB-E371-1DEAB7972CF1}"/>
              </a:ext>
            </a:extLst>
          </p:cNvPr>
          <p:cNvSpPr txBox="1"/>
          <p:nvPr/>
        </p:nvSpPr>
        <p:spPr>
          <a:xfrm>
            <a:off x="7306810" y="4848835"/>
            <a:ext cx="1119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0" i="0" dirty="0">
                <a:solidFill>
                  <a:srgbClr val="FF0000"/>
                </a:solidFill>
                <a:effectLst/>
                <a:latin typeface="Open Sans" panose="020B0604020202020204" pitchFamily="34" charset="0"/>
              </a:rPr>
              <a:t>modify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23DAC66-A78E-8AAB-74C8-FA063002D33B}"/>
              </a:ext>
            </a:extLst>
          </p:cNvPr>
          <p:cNvSpPr txBox="1"/>
          <p:nvPr/>
        </p:nvSpPr>
        <p:spPr>
          <a:xfrm>
            <a:off x="8779777" y="4832058"/>
            <a:ext cx="1119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delete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537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85132-DA45-571D-B3EC-315D4C86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Customer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8981800-F891-9896-8275-D1BC755D9BB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49873" y="1265238"/>
            <a:ext cx="9301779" cy="4911725"/>
          </a:xfrm>
        </p:spPr>
      </p:pic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D6CB9BE8-4BF9-334C-103C-69DDA72132FF}"/>
              </a:ext>
            </a:extLst>
          </p:cNvPr>
          <p:cNvSpPr/>
          <p:nvPr/>
        </p:nvSpPr>
        <p:spPr>
          <a:xfrm>
            <a:off x="3825379" y="2487210"/>
            <a:ext cx="3187817" cy="612648"/>
          </a:xfrm>
          <a:prstGeom prst="wedgeRectCallout">
            <a:avLst>
              <a:gd name="adj1" fmla="val -20833"/>
              <a:gd name="adj2" fmla="val 8167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3D613A6-BEFE-C329-1E11-19CB497794C1}"/>
              </a:ext>
            </a:extLst>
          </p:cNvPr>
          <p:cNvSpPr txBox="1"/>
          <p:nvPr/>
        </p:nvSpPr>
        <p:spPr>
          <a:xfrm>
            <a:off x="3896686" y="2602053"/>
            <a:ext cx="3502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 customers name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B156CE9-52FA-0805-5734-2C62A8A562A2}"/>
              </a:ext>
            </a:extLst>
          </p:cNvPr>
          <p:cNvSpPr txBox="1"/>
          <p:nvPr/>
        </p:nvSpPr>
        <p:spPr>
          <a:xfrm>
            <a:off x="2827089" y="3959495"/>
            <a:ext cx="1543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Add</a:t>
            </a:r>
            <a:r>
              <a:rPr lang="en-US" altLang="zh-TW" sz="1200" dirty="0"/>
              <a:t> </a:t>
            </a:r>
            <a:r>
              <a:rPr lang="en-US" altLang="zh-TW" sz="12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button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76E9C34-96D8-6F24-1CBA-6A7BBB971F8F}"/>
              </a:ext>
            </a:extLst>
          </p:cNvPr>
          <p:cNvCxnSpPr/>
          <p:nvPr/>
        </p:nvCxnSpPr>
        <p:spPr>
          <a:xfrm>
            <a:off x="2902591" y="4236494"/>
            <a:ext cx="486561" cy="1291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EDA198A-65C6-3D2E-79C3-526DB717DEBF}"/>
              </a:ext>
            </a:extLst>
          </p:cNvPr>
          <p:cNvSpPr txBox="1"/>
          <p:nvPr/>
        </p:nvSpPr>
        <p:spPr>
          <a:xfrm>
            <a:off x="7801761" y="5108893"/>
            <a:ext cx="1119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0" i="0" dirty="0">
                <a:solidFill>
                  <a:srgbClr val="FF0000"/>
                </a:solidFill>
                <a:effectLst/>
                <a:latin typeface="Open Sans" panose="020B0604020202020204" pitchFamily="34" charset="0"/>
              </a:rPr>
              <a:t>modify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A00BB00-A8C4-4909-05DE-A1FEE8E5EA17}"/>
              </a:ext>
            </a:extLst>
          </p:cNvPr>
          <p:cNvSpPr txBox="1"/>
          <p:nvPr/>
        </p:nvSpPr>
        <p:spPr>
          <a:xfrm>
            <a:off x="9702566" y="5108894"/>
            <a:ext cx="1119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delete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6B5DCE7-D887-8149-183D-D148E13D8522}"/>
              </a:ext>
            </a:extLst>
          </p:cNvPr>
          <p:cNvSpPr txBox="1"/>
          <p:nvPr/>
        </p:nvSpPr>
        <p:spPr>
          <a:xfrm>
            <a:off x="5891528" y="5114404"/>
            <a:ext cx="1119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Open Sans" panose="020B0604020202020204" pitchFamily="34" charset="0"/>
              </a:rPr>
              <a:t>order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46E55C5-375E-C82C-A01C-F88CA69EE712}"/>
              </a:ext>
            </a:extLst>
          </p:cNvPr>
          <p:cNvSpPr txBox="1"/>
          <p:nvPr/>
        </p:nvSpPr>
        <p:spPr>
          <a:xfrm>
            <a:off x="6067338" y="5658240"/>
            <a:ext cx="10045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Add page 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651191"/>
      </p:ext>
    </p:extLst>
  </p:cSld>
  <p:clrMapOvr>
    <a:masterClrMapping/>
  </p:clrMapOvr>
</p:sld>
</file>

<file path=ppt/theme/theme1.xml><?xml version="1.0" encoding="utf-8"?>
<a:theme xmlns:a="http://schemas.openxmlformats.org/drawingml/2006/main" name="創意漸層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96_TF11176810" id="{EF04A79C-2BCF-427A-85E9-F71AACB5DC59}" vid="{31B94385-8DC9-4872-80F6-EB85CA17585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{A3B5822F-D9F6-47F5-B8EC-44223635CD8B}tf11176810_win32</Template>
  <TotalTime>437</TotalTime>
  <Words>533</Words>
  <Application>Microsoft Office PowerPoint</Application>
  <PresentationFormat>寬螢幕</PresentationFormat>
  <Paragraphs>134</Paragraphs>
  <Slides>18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8" baseType="lpstr">
      <vt:lpstr>-apple-system</vt:lpstr>
      <vt:lpstr>Helvetica Neue</vt:lpstr>
      <vt:lpstr>Meiryo UI</vt:lpstr>
      <vt:lpstr>Microsoft JhengHei UI</vt:lpstr>
      <vt:lpstr>游ゴシック体</vt:lpstr>
      <vt:lpstr>arial</vt:lpstr>
      <vt:lpstr>arial</vt:lpstr>
      <vt:lpstr>Calibri</vt:lpstr>
      <vt:lpstr>Open Sans</vt:lpstr>
      <vt:lpstr>創意漸層 </vt:lpstr>
      <vt:lpstr> シンプル在庫管理システム  Supply Chain Management System</vt:lpstr>
      <vt:lpstr>開発の理由 </vt:lpstr>
      <vt:lpstr>Webサイトマップ(網站功能架構)</vt:lpstr>
      <vt:lpstr>Webサイトマップ(網站功能架構)</vt:lpstr>
      <vt:lpstr>ER圖</vt:lpstr>
      <vt:lpstr>ER圖</vt:lpstr>
      <vt:lpstr>Department</vt:lpstr>
      <vt:lpstr>Employee</vt:lpstr>
      <vt:lpstr>Customer</vt:lpstr>
      <vt:lpstr>Order (customer)</vt:lpstr>
      <vt:lpstr>OrderItem (customer)</vt:lpstr>
      <vt:lpstr>Product</vt:lpstr>
      <vt:lpstr>Supplier</vt:lpstr>
      <vt:lpstr>Purchase (company)</vt:lpstr>
      <vt:lpstr>PurchaseItem (company)</vt:lpstr>
      <vt:lpstr>Stock</vt:lpstr>
      <vt:lpstr>Application Tool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シンプル在庫管理システム  Supply Chain Management System</dc:title>
  <dc:creator>雅萩 李</dc:creator>
  <cp:lastModifiedBy>雅萩 李</cp:lastModifiedBy>
  <cp:revision>7</cp:revision>
  <dcterms:created xsi:type="dcterms:W3CDTF">2022-05-31T12:21:59Z</dcterms:created>
  <dcterms:modified xsi:type="dcterms:W3CDTF">2022-06-01T05:45:40Z</dcterms:modified>
</cp:coreProperties>
</file>